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77" r:id="rId29"/>
    <p:sldId id="278" r:id="rId30"/>
    <p:sldId id="279" r:id="rId31"/>
    <p:sldId id="280" r:id="rId32"/>
    <p:sldId id="281" r:id="rId33"/>
    <p:sldId id="282" r:id="rId34"/>
    <p:sldId id="321" r:id="rId35"/>
    <p:sldId id="298" r:id="rId36"/>
    <p:sldId id="299" r:id="rId37"/>
    <p:sldId id="322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8" r:id="rId84"/>
    <p:sldId id="347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37" autoAdjust="0"/>
    <p:restoredTop sz="94660"/>
  </p:normalViewPr>
  <p:slideViewPr>
    <p:cSldViewPr snapToGrid="0">
      <p:cViewPr>
        <p:scale>
          <a:sx n="89" d="100"/>
          <a:sy n="89" d="100"/>
        </p:scale>
        <p:origin x="118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08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53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9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857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3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875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62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68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5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0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1F653FC-1BA2-4C87-ADD1-D2BFC2FEDDA1}" type="datetimeFigureOut">
              <a:rPr lang="es-ES" smtClean="0"/>
              <a:t>24/4/18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DAB4781-D7E3-4EB7-B516-20F35850FE0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4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3.jpe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4.png"/><Relationship Id="rId5" Type="http://schemas.microsoft.com/office/2007/relationships/hdphoto" Target="../media/hdphoto3.wdp"/><Relationship Id="rId6" Type="http://schemas.openxmlformats.org/officeDocument/2006/relationships/image" Target="../media/image65.png"/><Relationship Id="rId7" Type="http://schemas.microsoft.com/office/2007/relationships/hdphoto" Target="../media/hdphoto4.wdp"/><Relationship Id="rId8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7.jpeg"/><Relationship Id="rId5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6381E04-0FEB-417F-9AA8-E1BD08B63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/>
          <a:lstStyle/>
          <a:p>
            <a:r>
              <a:rPr lang="es-ES" dirty="0"/>
              <a:t>Tema 7. La Ley orgánica de protección de datos (LOPD)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8D67672D-F878-48DB-ADAA-AEF3EC599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70" y="4511125"/>
            <a:ext cx="5918454" cy="513080"/>
          </a:xfrm>
        </p:spPr>
        <p:txBody>
          <a:bodyPr>
            <a:normAutofit fontScale="62500" lnSpcReduction="20000"/>
          </a:bodyPr>
          <a:lstStyle/>
          <a:p>
            <a:r>
              <a:rPr lang="es-E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Grado en Ingeniería Informática. Curso 2017/18</a:t>
            </a:r>
            <a:endParaRPr lang="es-E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CAAF9C23-D5AD-4146-BA89-7B764B6AAD72}"/>
              </a:ext>
            </a:extLst>
          </p:cNvPr>
          <p:cNvSpPr txBox="1">
            <a:spLocks/>
          </p:cNvSpPr>
          <p:nvPr/>
        </p:nvSpPr>
        <p:spPr>
          <a:xfrm>
            <a:off x="700786" y="631786"/>
            <a:ext cx="7681214" cy="63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/>
              <a:t>Gestión de proyectos informáticos.</a:t>
            </a:r>
            <a:endParaRPr lang="es-ES" sz="2400" dirty="0">
              <a:solidFill>
                <a:schemeClr val="accent2"/>
              </a:solidFill>
            </a:endParaRPr>
          </a:p>
        </p:txBody>
      </p:sp>
      <p:pic>
        <p:nvPicPr>
          <p:cNvPr id="2058" name="Picture 10" descr="Resultado de imagen de aepd logo">
            <a:extLst>
              <a:ext uri="{FF2B5EF4-FFF2-40B4-BE49-F238E27FC236}">
                <a16:creationId xmlns:a16="http://schemas.microsoft.com/office/drawing/2014/main" xmlns="" id="{645450AB-D6B0-4A55-9769-4E2957C85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15" y="5067300"/>
            <a:ext cx="2765286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logo ua">
            <a:extLst>
              <a:ext uri="{FF2B5EF4-FFF2-40B4-BE49-F238E27FC236}">
                <a16:creationId xmlns:a16="http://schemas.microsoft.com/office/drawing/2014/main" xmlns="" id="{1BFD039D-9EA0-4939-8D5B-1150E2C7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5" y="5456685"/>
            <a:ext cx="3759200" cy="6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4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F17223D-CB92-46FD-AA6B-8D01674191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973181" y="2971800"/>
            <a:ext cx="1578769" cy="3886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6356350" cy="22225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 2008 el Tribunal Supremo falla en contra de una decisión de la AEPD que daba la razón a un solicitante que quiso cancelar sus datos del libro de bautismos de la Iglesia.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Libros de bautismo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C9132289-BC8F-43B3-94B7-6C27B9D1FFF7}"/>
              </a:ext>
            </a:extLst>
          </p:cNvPr>
          <p:cNvSpPr txBox="1">
            <a:spLocks/>
          </p:cNvSpPr>
          <p:nvPr/>
        </p:nvSpPr>
        <p:spPr>
          <a:xfrm>
            <a:off x="628650" y="3333750"/>
            <a:ext cx="4540250" cy="123825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El Supremo consideró que el libro de bautismos no es realmente     “un archivo”</a:t>
            </a:r>
          </a:p>
        </p:txBody>
      </p:sp>
    </p:spTree>
    <p:extLst>
      <p:ext uri="{BB962C8B-B14F-4D97-AF65-F5344CB8AC3E}">
        <p14:creationId xmlns:p14="http://schemas.microsoft.com/office/powerpoint/2010/main" val="19952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6356350" cy="22225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Las opciones de “Enviar a un amigo” o “Recomendar página” de ciertas webs han sido sancionadas por la AEPD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Recomendar a un amigo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9458" name="Picture 2" descr="Resultado de imagen de share drawing">
            <a:extLst>
              <a:ext uri="{FF2B5EF4-FFF2-40B4-BE49-F238E27FC236}">
                <a16:creationId xmlns:a16="http://schemas.microsoft.com/office/drawing/2014/main" xmlns="" id="{A39C4C8A-B15F-4CCE-B2D4-131A3E97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3581958"/>
            <a:ext cx="4210050" cy="308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3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n relacionada">
            <a:extLst>
              <a:ext uri="{FF2B5EF4-FFF2-40B4-BE49-F238E27FC236}">
                <a16:creationId xmlns:a16="http://schemas.microsoft.com/office/drawing/2014/main" xmlns="" id="{D2E9843A-E83C-4218-8A37-110A6612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9" y="3429000"/>
            <a:ext cx="1973262" cy="31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6356350" cy="22225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ha sancionado a aseguradoras y centros de </a:t>
            </a:r>
            <a:r>
              <a:rPr lang="es-ES" dirty="0" smtClean="0"/>
              <a:t>salud </a:t>
            </a:r>
            <a:r>
              <a:rPr lang="es-ES" dirty="0"/>
              <a:t>por compartir historiales de los pacientes sin su consentimiento previo. No obstante la sanción ha sido reducida por considerarse que no ha habido intencionalidad de </a:t>
            </a:r>
            <a:r>
              <a:rPr lang="es-ES" dirty="0" smtClean="0"/>
              <a:t>infracción</a:t>
            </a:r>
            <a:r>
              <a:rPr lang="es-ES" dirty="0"/>
              <a:t>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Aseguradoras y centros de salud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5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6356350" cy="22225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La AEPD sancionó a una empresa tras la denuncia por parte un hacker que previamente había explotado un agujero de seguridad que encontró.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Brechas de seguridad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530" name="Picture 2" descr="Resultado de imagen de hackers clipart">
            <a:extLst>
              <a:ext uri="{FF2B5EF4-FFF2-40B4-BE49-F238E27FC236}">
                <a16:creationId xmlns:a16="http://schemas.microsoft.com/office/drawing/2014/main" xmlns="" id="{FB76D47A-E123-426E-AC51-C8606E6D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1" y="2922524"/>
            <a:ext cx="3848100" cy="369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1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F17A80B-E7DE-4C12-A5A0-448783B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347" y="1597405"/>
            <a:ext cx="5033772" cy="222250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¿Qué es un fichero?</a:t>
            </a:r>
          </a:p>
          <a:p>
            <a:r>
              <a:rPr lang="es-ES" dirty="0"/>
              <a:t>Inscripción</a:t>
            </a:r>
          </a:p>
          <a:p>
            <a:pPr lvl="1"/>
            <a:r>
              <a:rPr lang="es-ES" dirty="0"/>
              <a:t>¿Por qué?</a:t>
            </a:r>
          </a:p>
          <a:p>
            <a:pPr lvl="1"/>
            <a:r>
              <a:rPr lang="es-ES" dirty="0"/>
              <a:t>Procedimiento</a:t>
            </a:r>
          </a:p>
          <a:p>
            <a:r>
              <a:rPr lang="es-ES" dirty="0"/>
              <a:t>Consulta</a:t>
            </a:r>
          </a:p>
          <a:p>
            <a:r>
              <a:rPr lang="es-ES" dirty="0"/>
              <a:t>Automatizar la inscripción con XML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E96A1DB-BFC1-42AE-B0E9-6CF121045158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033772" cy="124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REGISTRO DE FICHEROS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41" name="Picture 1" descr="C:\Users\Usuario\Desktop\Sin nombr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9230" y="4400913"/>
            <a:ext cx="4105815" cy="2257498"/>
          </a:xfrm>
          <a:prstGeom prst="rect">
            <a:avLst/>
          </a:prstGeom>
          <a:noFill/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tx1"/>
                </a:solidFill>
              </a:rPr>
              <a:t>2. Registro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5838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F17A80B-E7DE-4C12-A5A0-448783B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095500"/>
            <a:ext cx="5457825" cy="22225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ES" sz="1900" i="1" dirty="0"/>
              <a:t>“Todo conjunto organizado de datos de carácter personal, que permita el acceso a los datos con arreglo a criterios determinados, cualquiera que fuere la forma o modalidad de su creación, almacenamiento, organización y acceso”.</a:t>
            </a:r>
          </a:p>
          <a:p>
            <a:pPr algn="just"/>
            <a:endParaRPr lang="es-ES" sz="1800" i="1" dirty="0"/>
          </a:p>
          <a:p>
            <a:pPr algn="just"/>
            <a:r>
              <a:rPr lang="es-ES" sz="1900" dirty="0"/>
              <a:t>Artículo 3.b de la Ley Orgánica 15/1999 de Protección de Datos de Carácter Personal y artículo 5.1.k  del  Real Decreto 1720/2007</a:t>
            </a:r>
            <a:endParaRPr lang="es-ES" sz="1900" i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E96A1DB-BFC1-42AE-B0E9-6CF121045158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977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1. ¿Qué es un fichero?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22" name="Picture 6" descr="Image result for paper with personal informati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318578" y="4318000"/>
            <a:ext cx="3568700" cy="2238375"/>
          </a:xfrm>
          <a:prstGeom prst="rect">
            <a:avLst/>
          </a:prstGeo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tx1"/>
                </a:solidFill>
              </a:rPr>
              <a:t>2. Registro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13908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F17A80B-E7DE-4C12-A5A0-448783B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457325"/>
            <a:ext cx="5033772" cy="2222500"/>
          </a:xfrm>
        </p:spPr>
        <p:txBody>
          <a:bodyPr>
            <a:normAutofit/>
          </a:bodyPr>
          <a:lstStyle/>
          <a:p>
            <a:r>
              <a:rPr lang="es-ES" dirty="0"/>
              <a:t>¿Por qué debemos de hacerlo?</a:t>
            </a:r>
          </a:p>
          <a:p>
            <a:pPr lvl="1"/>
            <a:r>
              <a:rPr lang="es-ES" dirty="0"/>
              <a:t>La ley nos obliga a informar a la AEPD en el artículo 26 de la LOPD de 1999</a:t>
            </a:r>
          </a:p>
          <a:p>
            <a:pPr lvl="1"/>
            <a:r>
              <a:rPr lang="es-ES" dirty="0"/>
              <a:t>Es una necesidad en el contexto tecnológico actual</a:t>
            </a:r>
          </a:p>
          <a:p>
            <a:pPr lvl="2">
              <a:buFont typeface="Arial" pitchFamily="34" charset="0"/>
              <a:buChar char="•"/>
            </a:pPr>
            <a:r>
              <a:rPr lang="es-ES" dirty="0" err="1"/>
              <a:t>Facebook</a:t>
            </a:r>
            <a:endParaRPr lang="es-ES" dirty="0"/>
          </a:p>
          <a:p>
            <a:pPr lvl="2">
              <a:buFont typeface="Arial" pitchFamily="34" charset="0"/>
              <a:buChar char="•"/>
            </a:pPr>
            <a:r>
              <a:rPr lang="es-ES" dirty="0"/>
              <a:t>‘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hidden</a:t>
            </a:r>
            <a:r>
              <a:rPr lang="es-ES" dirty="0"/>
              <a:t> data </a:t>
            </a:r>
            <a:r>
              <a:rPr lang="es-ES" dirty="0" err="1"/>
              <a:t>economy</a:t>
            </a:r>
            <a:r>
              <a:rPr lang="es-ES" dirty="0"/>
              <a:t>’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E96A1DB-BFC1-42AE-B0E9-6CF121045158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977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2.Inscripción de ficheros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227" y="3573152"/>
            <a:ext cx="3505199" cy="31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>
            <a:off x="4565878" y="4306128"/>
            <a:ext cx="1990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¿Para qué necesita un foro esa información?</a:t>
            </a:r>
          </a:p>
          <a:p>
            <a:endParaRPr lang="es-ES" dirty="0"/>
          </a:p>
          <a:p>
            <a:r>
              <a:rPr lang="es-ES" i="1" dirty="0"/>
              <a:t>RGPD intentará mejorar este aspecto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tx1"/>
                </a:solidFill>
              </a:rPr>
              <a:t>2. Registro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6058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F17A80B-E7DE-4C12-A5A0-448783B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204" y="1598957"/>
            <a:ext cx="5033772" cy="4981575"/>
          </a:xfrm>
        </p:spPr>
        <p:txBody>
          <a:bodyPr>
            <a:normAutofit/>
          </a:bodyPr>
          <a:lstStyle/>
          <a:p>
            <a:r>
              <a:rPr lang="es-ES" dirty="0"/>
              <a:t>Debemos de registrar el fichero ANTES de su creación (P. ej. Crear Base de datos)</a:t>
            </a:r>
          </a:p>
          <a:p>
            <a:r>
              <a:rPr lang="es-ES" dirty="0"/>
              <a:t>Las modificaciones también se notifican</a:t>
            </a:r>
          </a:p>
          <a:p>
            <a:r>
              <a:rPr lang="es-ES" dirty="0"/>
              <a:t>Formas de realizar la inscripción:</a:t>
            </a:r>
          </a:p>
          <a:p>
            <a:pPr lvl="1"/>
            <a:r>
              <a:rPr lang="es-ES" dirty="0"/>
              <a:t>Presencial</a:t>
            </a:r>
          </a:p>
          <a:p>
            <a:pPr lvl="1"/>
            <a:r>
              <a:rPr lang="es-ES" dirty="0"/>
              <a:t>No presencial</a:t>
            </a:r>
          </a:p>
          <a:p>
            <a:pPr lvl="2">
              <a:buFont typeface="Courier New" pitchFamily="49" charset="0"/>
              <a:buChar char="o"/>
            </a:pPr>
            <a:r>
              <a:rPr lang="es-ES" sz="1900" dirty="0"/>
              <a:t>Formulario NOTA</a:t>
            </a:r>
          </a:p>
          <a:p>
            <a:pPr lvl="2">
              <a:buFont typeface="Courier New" pitchFamily="49" charset="0"/>
              <a:buChar char="o"/>
            </a:pPr>
            <a:endParaRPr lang="es-ES" sz="1900" dirty="0"/>
          </a:p>
          <a:p>
            <a:pPr lvl="2">
              <a:buFont typeface="Courier New" pitchFamily="49" charset="0"/>
              <a:buChar char="o"/>
            </a:pPr>
            <a:r>
              <a:rPr lang="es-ES" sz="1900" dirty="0"/>
              <a:t>Con certificado digital se envía al momento.</a:t>
            </a:r>
          </a:p>
          <a:p>
            <a:pPr lvl="2">
              <a:buFont typeface="Courier New" pitchFamily="49" charset="0"/>
              <a:buChar char="o"/>
            </a:pPr>
            <a:endParaRPr lang="es-ES" sz="1900" dirty="0"/>
          </a:p>
          <a:p>
            <a:pPr lvl="2">
              <a:buFont typeface="Courier New" pitchFamily="49" charset="0"/>
              <a:buChar char="o"/>
            </a:pPr>
            <a:r>
              <a:rPr lang="es-ES" sz="1900" dirty="0"/>
              <a:t>Sin certificado digital se tiene que imprimir, firmar y presentar ante la AEPD.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E96A1DB-BFC1-42AE-B0E9-6CF121045158}"/>
              </a:ext>
            </a:extLst>
          </p:cNvPr>
          <p:cNvSpPr txBox="1">
            <a:spLocks/>
          </p:cNvSpPr>
          <p:nvPr/>
        </p:nvSpPr>
        <p:spPr>
          <a:xfrm>
            <a:off x="114300" y="685800"/>
            <a:ext cx="5781676" cy="1282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2.Procedimiento de inscripción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tx1"/>
                </a:solidFill>
              </a:rPr>
              <a:t>2. Registro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18075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 l="-46" t="-43" r="-46" b="-43"/>
          <a:stretch>
            <a:fillRect/>
          </a:stretch>
        </p:blipFill>
        <p:spPr bwMode="auto">
          <a:xfrm>
            <a:off x="1171575" y="125280"/>
            <a:ext cx="6810375" cy="66184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896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F17A80B-E7DE-4C12-A5A0-448783B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4" y="1648653"/>
            <a:ext cx="5033772" cy="2524126"/>
          </a:xfrm>
        </p:spPr>
        <p:txBody>
          <a:bodyPr>
            <a:normAutofit/>
          </a:bodyPr>
          <a:lstStyle/>
          <a:p>
            <a:r>
              <a:rPr lang="es-ES" sz="1800" dirty="0"/>
              <a:t>Principal responsable ante cualquier infracción</a:t>
            </a:r>
          </a:p>
          <a:p>
            <a:r>
              <a:rPr lang="es-ES" sz="1800" dirty="0"/>
              <a:t>Decide sobre el uso, finalidad y contenido del fichero</a:t>
            </a:r>
          </a:p>
          <a:p>
            <a:r>
              <a:rPr lang="es-ES" sz="1800" dirty="0"/>
              <a:t>Será una persona física si representamos a un autónomo.</a:t>
            </a:r>
          </a:p>
          <a:p>
            <a:r>
              <a:rPr lang="es-ES" sz="1800" dirty="0"/>
              <a:t>Será una empresa si la estamos representando a ella misma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E96A1DB-BFC1-42AE-B0E9-6CF121045158}"/>
              </a:ext>
            </a:extLst>
          </p:cNvPr>
          <p:cNvSpPr txBox="1">
            <a:spLocks/>
          </p:cNvSpPr>
          <p:nvPr/>
        </p:nvSpPr>
        <p:spPr>
          <a:xfrm>
            <a:off x="114300" y="685800"/>
            <a:ext cx="5781676" cy="1282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2.1 RESPONSABLE DEL FICHERO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 l="-37" t="-171" r="-37" b="-171"/>
          <a:stretch>
            <a:fillRect/>
          </a:stretch>
        </p:blipFill>
        <p:spPr bwMode="auto">
          <a:xfrm>
            <a:off x="411616" y="4351819"/>
            <a:ext cx="6172200" cy="172720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tx1"/>
                </a:solidFill>
              </a:rPr>
              <a:t>2. Registro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194880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08AAD0A3-B8E5-493E-9DA9-252E0157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550" y="484632"/>
            <a:ext cx="6343650" cy="1609344"/>
          </a:xfrm>
        </p:spPr>
        <p:txBody>
          <a:bodyPr>
            <a:normAutofit/>
          </a:bodyPr>
          <a:lstStyle/>
          <a:p>
            <a:r>
              <a:rPr lang="es-ES" sz="6600" dirty="0"/>
              <a:t>sumario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xmlns="" id="{E4B9799F-A84C-4468-AFB5-7BC758CAAB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5635" y="2297176"/>
            <a:ext cx="5913438" cy="39617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La Agencia Española de Protección de datos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Registro de ficheros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El documento de seguridad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El personal involucrado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Normas para garantizar la seguridad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Control de acceso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Gestión de soportes y documentos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Copias de seguridad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Seguimiento y control</a:t>
            </a:r>
          </a:p>
          <a:p>
            <a:pPr marL="457200" indent="-457200">
              <a:buFont typeface="+mj-lt"/>
              <a:buAutoNum type="arabicPeriod"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B773D76-047A-4FA5-BD40-BC175DA2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760666"/>
            <a:ext cx="1047750" cy="1057275"/>
          </a:xfrm>
          <a:prstGeom prst="rect">
            <a:avLst/>
          </a:prstGeom>
        </p:spPr>
      </p:pic>
      <p:pic>
        <p:nvPicPr>
          <p:cNvPr id="10242" name="Picture 2" descr="Resultado de imagen de book drawing">
            <a:extLst>
              <a:ext uri="{FF2B5EF4-FFF2-40B4-BE49-F238E27FC236}">
                <a16:creationId xmlns:a16="http://schemas.microsoft.com/office/drawing/2014/main" xmlns="" id="{1F690874-0E29-416E-89F8-8403E8B6B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15" y="2203390"/>
            <a:ext cx="2852927" cy="285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29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F17A80B-E7DE-4C12-A5A0-448783B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773"/>
            <a:ext cx="5033772" cy="3695702"/>
          </a:xfrm>
        </p:spPr>
        <p:txBody>
          <a:bodyPr>
            <a:normAutofit/>
          </a:bodyPr>
          <a:lstStyle/>
          <a:p>
            <a:r>
              <a:rPr lang="es-ES" sz="1800" dirty="0"/>
              <a:t>Oficina o medio por el cual el ciudadano puede poner en práctica alguno de estos derechos</a:t>
            </a:r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Debemos introducir datos referidos al encargado del tratamiento si alguna entidad externa va a tratar los datos (P. ej. contabilidad)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E96A1DB-BFC1-42AE-B0E9-6CF121045158}"/>
              </a:ext>
            </a:extLst>
          </p:cNvPr>
          <p:cNvSpPr txBox="1">
            <a:spLocks/>
          </p:cNvSpPr>
          <p:nvPr/>
        </p:nvSpPr>
        <p:spPr>
          <a:xfrm>
            <a:off x="123825" y="428625"/>
            <a:ext cx="5781676" cy="1330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2.2 Derechos arco y responsable del tratamiento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 l="-35" t="-168" r="-35" b="-168"/>
          <a:stretch>
            <a:fillRect/>
          </a:stretch>
        </p:blipFill>
        <p:spPr bwMode="auto">
          <a:xfrm>
            <a:off x="516834" y="2419349"/>
            <a:ext cx="6181725" cy="16478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/>
          <a:srcRect l="-35" t="-163" r="-35" b="-163"/>
          <a:stretch>
            <a:fillRect/>
          </a:stretch>
        </p:blipFill>
        <p:spPr bwMode="auto">
          <a:xfrm>
            <a:off x="516834" y="5229224"/>
            <a:ext cx="6200775" cy="14573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tx1"/>
                </a:solidFill>
              </a:rPr>
              <a:t>2. Registro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12476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949" y="823912"/>
            <a:ext cx="8829208" cy="540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361950" y="266700"/>
            <a:ext cx="322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Ejemplo: Empresa comercial</a:t>
            </a:r>
          </a:p>
        </p:txBody>
      </p:sp>
    </p:spTree>
    <p:extLst>
      <p:ext uri="{BB962C8B-B14F-4D97-AF65-F5344CB8AC3E}">
        <p14:creationId xmlns:p14="http://schemas.microsoft.com/office/powerpoint/2010/main" val="9797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283" y="833438"/>
            <a:ext cx="8760692" cy="528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342900" y="438150"/>
            <a:ext cx="262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Ejemplo: Tienda online</a:t>
            </a:r>
          </a:p>
        </p:txBody>
      </p:sp>
    </p:spTree>
    <p:extLst>
      <p:ext uri="{BB962C8B-B14F-4D97-AF65-F5344CB8AC3E}">
        <p14:creationId xmlns:p14="http://schemas.microsoft.com/office/powerpoint/2010/main" val="19427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100" y="171451"/>
            <a:ext cx="6315075" cy="655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0" y="666750"/>
            <a:ext cx="1641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Ejemplo:</a:t>
            </a:r>
          </a:p>
          <a:p>
            <a:r>
              <a:rPr lang="es-ES" dirty="0"/>
              <a:t>Tienda online</a:t>
            </a:r>
          </a:p>
        </p:txBody>
      </p:sp>
    </p:spTree>
    <p:extLst>
      <p:ext uri="{BB962C8B-B14F-4D97-AF65-F5344CB8AC3E}">
        <p14:creationId xmlns:p14="http://schemas.microsoft.com/office/powerpoint/2010/main" val="16156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l="-31" t="-235" r="-31" b="-235"/>
          <a:stretch>
            <a:fillRect/>
          </a:stretch>
        </p:blipFill>
        <p:spPr bwMode="auto">
          <a:xfrm>
            <a:off x="322263" y="457200"/>
            <a:ext cx="8222528" cy="10953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 l="-31" t="-50" r="-31" b="-50"/>
          <a:stretch>
            <a:fillRect/>
          </a:stretch>
        </p:blipFill>
        <p:spPr bwMode="auto">
          <a:xfrm>
            <a:off x="281042" y="1573212"/>
            <a:ext cx="8207322" cy="5103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0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 l="-27" t="-66" r="-27" b="-66"/>
          <a:stretch>
            <a:fillRect/>
          </a:stretch>
        </p:blipFill>
        <p:spPr bwMode="auto">
          <a:xfrm>
            <a:off x="238125" y="1443038"/>
            <a:ext cx="8663347" cy="36166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89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F17A80B-E7DE-4C12-A5A0-448783B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009"/>
            <a:ext cx="5033772" cy="2222500"/>
          </a:xfrm>
        </p:spPr>
        <p:txBody>
          <a:bodyPr>
            <a:normAutofit/>
          </a:bodyPr>
          <a:lstStyle/>
          <a:p>
            <a:r>
              <a:rPr lang="es-ES" dirty="0"/>
              <a:t>Podemos consultar información de ficheros inscritos en la AEPD, tanto de titularidad pública como privadas</a:t>
            </a:r>
          </a:p>
          <a:p>
            <a:pPr>
              <a:buNone/>
            </a:pPr>
            <a:r>
              <a:rPr lang="es-ES" dirty="0"/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E96A1DB-BFC1-42AE-B0E9-6CF121045158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977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3. Consulta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8678" y="2554908"/>
            <a:ext cx="5769920" cy="402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tx1"/>
                </a:solidFill>
              </a:rPr>
              <a:t>2. Registro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111458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4. Inscripción mediante </a:t>
            </a:r>
            <a:r>
              <a:rPr lang="es-ES" sz="4400" dirty="0" err="1"/>
              <a:t>xml</a:t>
            </a:r>
            <a:r>
              <a:rPr lang="es-ES" sz="4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4400" dirty="0">
                <a:solidFill>
                  <a:schemeClr val="bg1">
                    <a:lumMod val="65000"/>
                  </a:schemeClr>
                </a:solidFill>
              </a:rPr>
            </a:b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76275" y="1435608"/>
            <a:ext cx="7772400" cy="1612392"/>
          </a:xfrm>
        </p:spPr>
        <p:txBody>
          <a:bodyPr/>
          <a:lstStyle/>
          <a:p>
            <a:r>
              <a:rPr lang="es-ES" dirty="0"/>
              <a:t>La AEPD permite enviar mensajes XML para registrar un fichero</a:t>
            </a:r>
          </a:p>
          <a:p>
            <a:r>
              <a:rPr lang="es-ES" dirty="0"/>
              <a:t>Deben de tener un formato estándar</a:t>
            </a:r>
          </a:p>
          <a:p>
            <a:r>
              <a:rPr lang="es-ES" dirty="0"/>
              <a:t>Ejemplo </a:t>
            </a:r>
          </a:p>
          <a:p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098" y="2981325"/>
            <a:ext cx="4289385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7713" y="3343275"/>
            <a:ext cx="427672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30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919570" y="1944841"/>
            <a:ext cx="6090864" cy="171275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Encargado/s de la aplicación</a:t>
            </a:r>
          </a:p>
          <a:p>
            <a:r>
              <a:rPr lang="es-ES" dirty="0"/>
              <a:t>Conjunto de medidas técnicas</a:t>
            </a:r>
          </a:p>
          <a:p>
            <a:r>
              <a:rPr lang="es-ES" dirty="0"/>
              <a:t>Conjunto de medidas organizativas</a:t>
            </a:r>
          </a:p>
          <a:p>
            <a:r>
              <a:rPr lang="es-ES" dirty="0"/>
              <a:t>Cinco apartados </a:t>
            </a:r>
            <a:r>
              <a:rPr lang="es-ES" dirty="0" smtClean="0"/>
              <a:t>básicos (Ampliables)</a:t>
            </a: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58347" y="818661"/>
            <a:ext cx="6090864" cy="60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3200" dirty="0"/>
              <a:t>El documento</a:t>
            </a:r>
            <a:r>
              <a:rPr lang="es-ES" dirty="0"/>
              <a:t> </a:t>
            </a:r>
            <a:r>
              <a:rPr lang="es-ES" sz="3200" dirty="0"/>
              <a:t>de seguridad</a:t>
            </a:r>
            <a:endParaRPr lang="es-E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42" name="Picture 2" descr="Resultado de imagen de book drawi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CCCCFF"/>
              </a:clrFrom>
              <a:clrTo>
                <a:srgbClr val="CCCC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6" b="5055"/>
          <a:stretch/>
        </p:blipFill>
        <p:spPr bwMode="auto">
          <a:xfrm>
            <a:off x="2523917" y="4022197"/>
            <a:ext cx="3953174" cy="23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13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371475" y="1901031"/>
            <a:ext cx="6629400" cy="183668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Nombre de la persona </a:t>
            </a:r>
            <a:r>
              <a:rPr lang="es-ES" dirty="0" smtClean="0"/>
              <a:t>responsable del archivo</a:t>
            </a:r>
            <a:endParaRPr lang="es-ES" dirty="0"/>
          </a:p>
          <a:p>
            <a:r>
              <a:rPr lang="es-ES" dirty="0"/>
              <a:t>Listado de documentos / </a:t>
            </a:r>
            <a:r>
              <a:rPr lang="es-ES" dirty="0" smtClean="0"/>
              <a:t>procedimientos implicados</a:t>
            </a:r>
            <a:endParaRPr lang="es-ES" dirty="0"/>
          </a:p>
          <a:p>
            <a:pPr lvl="1"/>
            <a:r>
              <a:rPr lang="es-ES" dirty="0"/>
              <a:t>Automático, manual o mixto</a:t>
            </a:r>
          </a:p>
          <a:p>
            <a:pPr lvl="1"/>
            <a:r>
              <a:rPr lang="es-ES" dirty="0"/>
              <a:t>Nivel de seguridad</a:t>
            </a:r>
          </a:p>
          <a:p>
            <a:pPr lvl="1"/>
            <a:r>
              <a:rPr lang="es-ES" dirty="0"/>
              <a:t>Anexo I…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58347" y="818661"/>
            <a:ext cx="6090864" cy="60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1. Ámbito y aplicación del documento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266" name="Picture 2" descr="Resultado de imagen de list drawi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"/>
          <a:stretch/>
        </p:blipFill>
        <p:spPr bwMode="auto">
          <a:xfrm rot="20029007">
            <a:off x="2088415" y="4500620"/>
            <a:ext cx="1745162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4C4C4"/>
              </a:clrFrom>
              <a:clrTo>
                <a:srgbClr val="C4C4C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09"/>
          <a:stretch/>
        </p:blipFill>
        <p:spPr>
          <a:xfrm rot="247028">
            <a:off x="4321860" y="3646425"/>
            <a:ext cx="1458624" cy="28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9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666162" y="3875241"/>
            <a:ext cx="6090864" cy="22225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Organismo público independiente</a:t>
            </a:r>
          </a:p>
          <a:p>
            <a:r>
              <a:rPr lang="es-ES" dirty="0"/>
              <a:t>Sede principal en Madrid</a:t>
            </a:r>
          </a:p>
          <a:p>
            <a:r>
              <a:rPr lang="es-ES" dirty="0"/>
              <a:t>Coordinado por medio del Ministerio de Justicia</a:t>
            </a:r>
          </a:p>
          <a:p>
            <a:r>
              <a:rPr lang="es-ES" dirty="0"/>
              <a:t>Vela por el cumplimiento de la LOPD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124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Qué es La agencia española de </a:t>
            </a:r>
          </a:p>
          <a:p>
            <a:pPr>
              <a:lnSpc>
                <a:spcPct val="120000"/>
              </a:lnSpc>
            </a:pPr>
            <a:r>
              <a:rPr lang="es-ES" dirty="0"/>
              <a:t>protección de datos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Picture 2" descr="Resultado de imagen de aepd logo">
            <a:extLst>
              <a:ext uri="{FF2B5EF4-FFF2-40B4-BE49-F238E27FC236}">
                <a16:creationId xmlns:a16="http://schemas.microsoft.com/office/drawing/2014/main" xmlns="" id="{9975D1B6-A609-449A-807C-01AFDD36E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2" y="2059119"/>
            <a:ext cx="2886323" cy="144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6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658347" y="879790"/>
            <a:ext cx="6090864" cy="183668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Anexo I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58347" y="276052"/>
            <a:ext cx="6090864" cy="60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1. Ámbito y aplicación del documento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962" y="1165609"/>
            <a:ext cx="4012903" cy="5550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70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447330" y="2192867"/>
            <a:ext cx="6793485" cy="44542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Medidas de identificación y autenticación de los usuarios en el sistema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Controles de acceso al sistema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Registro de accesos al sistema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Gestión de soportes y documentos existentes en el sistema</a:t>
            </a:r>
          </a:p>
          <a:p>
            <a:pPr lvl="1" indent="-144000">
              <a:lnSpc>
                <a:spcPct val="100000"/>
              </a:lnSpc>
              <a:spcBef>
                <a:spcPts val="600"/>
              </a:spcBef>
            </a:pPr>
            <a:r>
              <a:rPr lang="es-ES" sz="1600" dirty="0"/>
              <a:t>Registro de entrada y salida de soportes</a:t>
            </a:r>
          </a:p>
          <a:p>
            <a:pPr lvl="1" indent="-144000">
              <a:lnSpc>
                <a:spcPct val="100000"/>
              </a:lnSpc>
              <a:spcBef>
                <a:spcPts val="600"/>
              </a:spcBef>
            </a:pPr>
            <a:r>
              <a:rPr lang="es-ES" sz="1600" dirty="0"/>
              <a:t>Gestión y distribución de soportes</a:t>
            </a:r>
          </a:p>
          <a:p>
            <a:pPr lvl="1" indent="-144000">
              <a:lnSpc>
                <a:spcPct val="100000"/>
              </a:lnSpc>
              <a:spcBef>
                <a:spcPts val="600"/>
              </a:spcBef>
            </a:pPr>
            <a:r>
              <a:rPr lang="es-ES" sz="1600" dirty="0"/>
              <a:t>Criterios de archivo</a:t>
            </a:r>
          </a:p>
          <a:p>
            <a:pPr lvl="1" indent="-144000">
              <a:lnSpc>
                <a:spcPct val="100000"/>
              </a:lnSpc>
              <a:spcBef>
                <a:spcPts val="600"/>
              </a:spcBef>
            </a:pPr>
            <a:r>
              <a:rPr lang="es-ES" sz="1600" dirty="0"/>
              <a:t>Almacenamiento de la información</a:t>
            </a:r>
          </a:p>
          <a:p>
            <a:pPr lvl="1" indent="-144000">
              <a:lnSpc>
                <a:spcPct val="100000"/>
              </a:lnSpc>
              <a:spcBef>
                <a:spcPts val="600"/>
              </a:spcBef>
            </a:pPr>
            <a:r>
              <a:rPr lang="es-ES" sz="1600" dirty="0"/>
              <a:t>Custodia de soportes</a:t>
            </a: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447331" y="524433"/>
            <a:ext cx="6090864" cy="1251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2. medidas, normas, procedimientos, reglas y estándares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30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710180" y="2098738"/>
            <a:ext cx="6090864" cy="412724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Acceso a datos del sistema a través de redes de comunicaciones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Régimen de trabajo fuera de los locales de la ubicación del fichero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Normas de traslado de documentación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Ficheros temporales o copias de trabajo de documentos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Copia o reproducción de los mismos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Procedimiento para copias de respaldo y recuperación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sz="1800" dirty="0"/>
              <a:t>Persona/s responsable/s de seguridad de las medidas reflejadas en este sistema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433884" y="537880"/>
            <a:ext cx="6090864" cy="1251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2. medidas, normas, procedimientos, reglas y estándares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08105" y="371789"/>
            <a:ext cx="6090864" cy="1251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vl="1" indent="-457200">
              <a:lnSpc>
                <a:spcPct val="120000"/>
              </a:lnSpc>
            </a:pPr>
            <a:r>
              <a:rPr lang="es-ES" dirty="0"/>
              <a:t>2.1 Medidas de identificación y autenticación de usuarios en el sistema</a:t>
            </a:r>
          </a:p>
          <a:p>
            <a:pPr>
              <a:lnSpc>
                <a:spcPct val="120000"/>
              </a:lnSpc>
            </a:pP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97" y="1369366"/>
            <a:ext cx="5486952" cy="500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7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447330" y="2192867"/>
            <a:ext cx="6793485" cy="44542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dirty="0"/>
              <a:t>Procedimiento de información al personal sobre la gestión de los datos.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dirty="0"/>
              <a:t>Funciones y obligaciones del personal en relación a estos.</a:t>
            </a:r>
          </a:p>
          <a:p>
            <a:pPr lvl="0" indent="-144000">
              <a:lnSpc>
                <a:spcPct val="100000"/>
              </a:lnSpc>
              <a:spcBef>
                <a:spcPts val="600"/>
              </a:spcBef>
            </a:pPr>
            <a:r>
              <a:rPr lang="es-ES" dirty="0"/>
              <a:t>Consecuencias del incumplimiento del documento de seguridad.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447329" y="210854"/>
            <a:ext cx="6192009" cy="13529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3. INFORMACIÓN Y OBLIGACIONES DEL PERSONAL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2BEB096-171C-43A0-8E1C-B97FDB8D31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7933" y="4191206"/>
            <a:ext cx="2590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7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447330" y="2192867"/>
            <a:ext cx="6793485" cy="44542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80" lvl="0" indent="0">
              <a:lnSpc>
                <a:spcPts val="1600"/>
              </a:lnSpc>
              <a:spcBef>
                <a:spcPts val="600"/>
              </a:spcBef>
              <a:buNone/>
            </a:pP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06356" y="684619"/>
            <a:ext cx="6090864" cy="1251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4. Procedimientos de notificación, gestión y respuesta ante las incidencias</a:t>
            </a:r>
          </a:p>
          <a:p>
            <a:pPr>
              <a:lnSpc>
                <a:spcPct val="120000"/>
              </a:lnSpc>
            </a:pP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Resultado de imagen de hacker drawing">
            <a:extLst>
              <a:ext uri="{FF2B5EF4-FFF2-40B4-BE49-F238E27FC236}">
                <a16:creationId xmlns:a16="http://schemas.microsoft.com/office/drawing/2014/main" xmlns="" id="{EC6DCF86-3A00-4326-9D96-650CC07A0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8" b="4664"/>
          <a:stretch/>
        </p:blipFill>
        <p:spPr bwMode="auto">
          <a:xfrm>
            <a:off x="2472956" y="4727995"/>
            <a:ext cx="2357663" cy="176439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FCD5536-54BE-4932-9646-A72D5DBD70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95" t="20963" r="19524" b="17971"/>
          <a:stretch/>
        </p:blipFill>
        <p:spPr>
          <a:xfrm>
            <a:off x="565560" y="1297829"/>
            <a:ext cx="6172454" cy="34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1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447330" y="2192867"/>
            <a:ext cx="6793485" cy="44542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-144000">
              <a:lnSpc>
                <a:spcPts val="1600"/>
              </a:lnSpc>
              <a:spcBef>
                <a:spcPts val="600"/>
              </a:spcBef>
            </a:pP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42431" y="0"/>
            <a:ext cx="6090864" cy="1251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5. Procedimientos de revisión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3BAB5D9D-84E6-448B-A5A0-EF53E6C84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85" t="41972" r="19862" b="8950"/>
          <a:stretch/>
        </p:blipFill>
        <p:spPr>
          <a:xfrm>
            <a:off x="447330" y="1251577"/>
            <a:ext cx="6025810" cy="3177280"/>
          </a:xfrm>
          <a:prstGeom prst="rect">
            <a:avLst/>
          </a:prstGeom>
        </p:spPr>
      </p:pic>
      <p:pic>
        <p:nvPicPr>
          <p:cNvPr id="2050" name="Picture 2" descr="Resultado de imagen de profesor corrigiendo drawing">
            <a:extLst>
              <a:ext uri="{FF2B5EF4-FFF2-40B4-BE49-F238E27FC236}">
                <a16:creationId xmlns:a16="http://schemas.microsoft.com/office/drawing/2014/main" xmlns="" id="{1728C590-1EB4-4BB8-B926-002D0E4CE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3"/>
          <a:stretch/>
        </p:blipFill>
        <p:spPr bwMode="auto">
          <a:xfrm>
            <a:off x="5926667" y="4289135"/>
            <a:ext cx="1301447" cy="25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90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3. </a:t>
            </a:r>
            <a:r>
              <a:rPr lang="es-ES" sz="2400" dirty="0" err="1">
                <a:solidFill>
                  <a:schemeClr val="tx1"/>
                </a:solidFill>
              </a:rPr>
              <a:t>docum</a:t>
            </a:r>
            <a:r>
              <a:rPr lang="es-ES" sz="2400" dirty="0">
                <a:solidFill>
                  <a:schemeClr val="tx1"/>
                </a:solidFill>
              </a:rPr>
              <a:t>. </a:t>
            </a:r>
            <a:r>
              <a:rPr lang="es-ES" sz="2400" dirty="0" err="1">
                <a:solidFill>
                  <a:schemeClr val="tx1"/>
                </a:solidFill>
              </a:rPr>
              <a:t>Seg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308053" y="2087190"/>
            <a:ext cx="6793485" cy="445427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780" indent="-342900">
              <a:lnSpc>
                <a:spcPct val="100000"/>
              </a:lnSpc>
              <a:spcBef>
                <a:spcPts val="600"/>
              </a:spcBef>
            </a:pPr>
            <a:r>
              <a:rPr lang="es-ES" dirty="0"/>
              <a:t> Es obligatorio por ley.  No tenerlo puede suponer sanciones de hasta 300.000 euros.</a:t>
            </a:r>
          </a:p>
          <a:p>
            <a:pPr marL="381780" indent="-342900">
              <a:lnSpc>
                <a:spcPct val="100000"/>
              </a:lnSpc>
              <a:spcBef>
                <a:spcPts val="600"/>
              </a:spcBef>
            </a:pPr>
            <a:endParaRPr lang="es-ES" dirty="0"/>
          </a:p>
          <a:p>
            <a:pPr marL="381780" indent="-342900">
              <a:lnSpc>
                <a:spcPct val="100000"/>
              </a:lnSpc>
              <a:spcBef>
                <a:spcPts val="600"/>
              </a:spcBef>
            </a:pPr>
            <a:r>
              <a:rPr lang="es-ES" dirty="0"/>
              <a:t>Ayuda a garantizar que los documentos y la información que contienen estén accesibles, se conserven de forma íntegra y solo sean mostrados a las personas autorizadas.</a:t>
            </a:r>
          </a:p>
          <a:p>
            <a:pPr marL="381780" indent="-342900">
              <a:lnSpc>
                <a:spcPct val="100000"/>
              </a:lnSpc>
              <a:spcBef>
                <a:spcPts val="600"/>
              </a:spcBef>
            </a:pPr>
            <a:endParaRPr lang="es-ES" dirty="0"/>
          </a:p>
          <a:p>
            <a:pPr marL="381780" indent="-342900">
              <a:lnSpc>
                <a:spcPct val="100000"/>
              </a:lnSpc>
              <a:spcBef>
                <a:spcPts val="600"/>
              </a:spcBef>
            </a:pPr>
            <a:r>
              <a:rPr lang="es-ES" dirty="0"/>
              <a:t>Mayor capacidad de respuesta ante problemas con el sistema de información.</a:t>
            </a:r>
          </a:p>
          <a:p>
            <a:pPr marL="381780" indent="-342900">
              <a:lnSpc>
                <a:spcPts val="1600"/>
              </a:lnSpc>
              <a:spcBef>
                <a:spcPts val="600"/>
              </a:spcBef>
            </a:pP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59364" y="343375"/>
            <a:ext cx="6090864" cy="1251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¿POR QUE UTILIZAR UN DOCUMENTO DE SEGURIDAD?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0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4. Personal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703385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4. PERSONAL INVOLUCRADO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F43BF0AC-9E56-4141-B943-01B751F65AB8}"/>
              </a:ext>
            </a:extLst>
          </p:cNvPr>
          <p:cNvSpPr txBox="1"/>
          <p:nvPr/>
        </p:nvSpPr>
        <p:spPr>
          <a:xfrm>
            <a:off x="830867" y="1785095"/>
            <a:ext cx="6397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Es el factor crítico de éxito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Garantizan el cumplimiento de las medidas de seguridad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Es necesaria una estructura organizativa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96F0571-3708-443A-B32E-B937BC6A8B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31" y="3696677"/>
            <a:ext cx="4465883" cy="21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4. Personal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703385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4. PERSONAL INVOLUCRADO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DA56CF75-6A73-48EC-A1A3-2C8A1D1B38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62" y="4464023"/>
            <a:ext cx="3322703" cy="22889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F43BF0AC-9E56-4141-B943-01B751F65AB8}"/>
              </a:ext>
            </a:extLst>
          </p:cNvPr>
          <p:cNvSpPr txBox="1"/>
          <p:nvPr/>
        </p:nvSpPr>
        <p:spPr>
          <a:xfrm>
            <a:off x="830867" y="1521381"/>
            <a:ext cx="63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ENCARGADO DEL TRATAMIENTO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9CA2F9ED-F93A-495B-84E0-42D67D063AF3}"/>
              </a:ext>
            </a:extLst>
          </p:cNvPr>
          <p:cNvSpPr txBox="1"/>
          <p:nvPr/>
        </p:nvSpPr>
        <p:spPr>
          <a:xfrm>
            <a:off x="830866" y="3310148"/>
            <a:ext cx="63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RESPONSABLE DE SEGURIDAD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3E1A565-F70D-4EEE-AF66-8D733FCB23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55" y="1547614"/>
            <a:ext cx="941338" cy="94133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7DE3E3EC-B866-4E08-B0E9-4BE9BBC6652C}"/>
              </a:ext>
            </a:extLst>
          </p:cNvPr>
          <p:cNvSpPr txBox="1"/>
          <p:nvPr/>
        </p:nvSpPr>
        <p:spPr>
          <a:xfrm>
            <a:off x="1391045" y="1917218"/>
            <a:ext cx="4214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 Tratará los datos en cuenta del responsable</a:t>
            </a:r>
          </a:p>
          <a:p>
            <a:r>
              <a:rPr lang="es-ES" dirty="0"/>
              <a:t>- Sancionado el responsable en caso de incumplimiento</a:t>
            </a:r>
          </a:p>
          <a:p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D5536CFD-C55A-452C-9D8F-93C3370D66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71" y="3716862"/>
            <a:ext cx="798125" cy="86688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0D98F101-030D-40E4-8851-A4B5E1E1CB94}"/>
              </a:ext>
            </a:extLst>
          </p:cNvPr>
          <p:cNvSpPr txBox="1"/>
          <p:nvPr/>
        </p:nvSpPr>
        <p:spPr>
          <a:xfrm>
            <a:off x="1391045" y="3817692"/>
            <a:ext cx="38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 Coordinar y controlar</a:t>
            </a:r>
          </a:p>
          <a:p>
            <a:r>
              <a:rPr lang="es-ES" dirty="0"/>
              <a:t>- Elabora informes mensuales</a:t>
            </a:r>
          </a:p>
        </p:txBody>
      </p:sp>
    </p:spTree>
    <p:extLst>
      <p:ext uri="{BB962C8B-B14F-4D97-AF65-F5344CB8AC3E}">
        <p14:creationId xmlns:p14="http://schemas.microsoft.com/office/powerpoint/2010/main" val="194177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093097FC-D97E-4E1F-B9C0-F6448B356D0F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5033772" cy="22225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Dirigidos al afectado</a:t>
            </a:r>
          </a:p>
          <a:p>
            <a:r>
              <a:rPr lang="es-ES"/>
              <a:t>Dirigidos a quienes tratan con los datos</a:t>
            </a:r>
          </a:p>
          <a:p>
            <a:r>
              <a:rPr lang="es-ES"/>
              <a:t>Específicos para telecomunicaciones</a:t>
            </a:r>
          </a:p>
          <a:p>
            <a:r>
              <a:rPr lang="es-ES"/>
              <a:t>Otros servicios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C621B4F8-AC1F-44A9-B5D1-48AA4CB2934D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Servicios que ofrece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6" descr="Imagen relacionada">
            <a:extLst>
              <a:ext uri="{FF2B5EF4-FFF2-40B4-BE49-F238E27FC236}">
                <a16:creationId xmlns:a16="http://schemas.microsoft.com/office/drawing/2014/main" xmlns="" id="{0694590E-343C-4E6E-A108-53D999CBA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71" y="2935514"/>
            <a:ext cx="40767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4. Personal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703385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4. PERSONAL INVOLUCRADO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DA56CF75-6A73-48EC-A1A3-2C8A1D1B38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25" y="4456476"/>
            <a:ext cx="3322703" cy="22889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F43BF0AC-9E56-4141-B943-01B751F65AB8}"/>
              </a:ext>
            </a:extLst>
          </p:cNvPr>
          <p:cNvSpPr txBox="1"/>
          <p:nvPr/>
        </p:nvSpPr>
        <p:spPr>
          <a:xfrm>
            <a:off x="830867" y="1521381"/>
            <a:ext cx="63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DELEGACIÓN DE AUTORIZACIONES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9CA2F9ED-F93A-495B-84E0-42D67D063AF3}"/>
              </a:ext>
            </a:extLst>
          </p:cNvPr>
          <p:cNvSpPr txBox="1"/>
          <p:nvPr/>
        </p:nvSpPr>
        <p:spPr>
          <a:xfrm>
            <a:off x="830866" y="2568707"/>
            <a:ext cx="63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SISTEMA INFORMÁTICO Y PERFILES DE USUARIO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0D98F101-030D-40E4-8851-A4B5E1E1CB94}"/>
              </a:ext>
            </a:extLst>
          </p:cNvPr>
          <p:cNvSpPr txBox="1"/>
          <p:nvPr/>
        </p:nvSpPr>
        <p:spPr>
          <a:xfrm>
            <a:off x="1265764" y="2912427"/>
            <a:ext cx="4956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 </a:t>
            </a:r>
            <a:r>
              <a:rPr lang="es-ES" dirty="0" smtClean="0"/>
              <a:t>Las entidades son responsables de sus sistemas</a:t>
            </a:r>
            <a:endParaRPr lang="es-ES" dirty="0"/>
          </a:p>
          <a:p>
            <a:r>
              <a:rPr lang="es-ES" dirty="0"/>
              <a:t>- </a:t>
            </a:r>
            <a:r>
              <a:rPr lang="es-ES" dirty="0" smtClean="0"/>
              <a:t>Según el perfil de usuario nos vemos obligados a cumplir la LOPD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62F0C7D-94A6-4395-B376-68D1D4843D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55" y="1038444"/>
            <a:ext cx="1070471" cy="104872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A854208-0DD3-40BB-9CA2-D5CD522985A9}"/>
              </a:ext>
            </a:extLst>
          </p:cNvPr>
          <p:cNvSpPr txBox="1"/>
          <p:nvPr/>
        </p:nvSpPr>
        <p:spPr>
          <a:xfrm>
            <a:off x="830865" y="4383442"/>
            <a:ext cx="63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INFORMACIÓN AL PERSONAL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511780FD-BF7A-4076-B47E-F3DC569D8D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11" y="3044825"/>
            <a:ext cx="1254330" cy="12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6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B9D34F-7747-4F37-ABD5-F412DD31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Procedimiento para la </a:t>
            </a:r>
            <a:br>
              <a:rPr lang="es-ES" dirty="0"/>
            </a:br>
            <a:r>
              <a:rPr lang="es-ES" dirty="0"/>
              <a:t>recogida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782AB81-7F8F-4CAF-90FE-EA65E076B7EC}"/>
              </a:ext>
            </a:extLst>
          </p:cNvPr>
          <p:cNvSpPr txBox="1"/>
          <p:nvPr/>
        </p:nvSpPr>
        <p:spPr>
          <a:xfrm>
            <a:off x="824002" y="2487755"/>
            <a:ext cx="5155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Principio de calidad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Artículo 5 LOPD: Derecho de información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Artículo 6 LOPD: Consentimiento del afectado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6A41965-47EE-4185-977F-C815346F59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38" y="4118971"/>
            <a:ext cx="3148032" cy="23610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4. Personal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7019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B9D34F-7747-4F37-ABD5-F412DD31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"/>
            <a:ext cx="7772400" cy="1609344"/>
          </a:xfrm>
        </p:spPr>
        <p:txBody>
          <a:bodyPr/>
          <a:lstStyle/>
          <a:p>
            <a:r>
              <a:rPr lang="es-ES" dirty="0"/>
              <a:t>Derecho de acceso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782AB81-7F8F-4CAF-90FE-EA65E076B7EC}"/>
              </a:ext>
            </a:extLst>
          </p:cNvPr>
          <p:cNvSpPr txBox="1"/>
          <p:nvPr/>
        </p:nvSpPr>
        <p:spPr>
          <a:xfrm>
            <a:off x="685800" y="1451718"/>
            <a:ext cx="63776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El responsable del tratamiento debe de facilitar los datos tratados por alguno de los siguientes medios: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Visualización en pantalla.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Escrito, copia o fotocopia remitida por correo, certificado o no.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 err="1"/>
              <a:t>Telecopia</a:t>
            </a:r>
            <a:r>
              <a:rPr lang="es-ES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Correo electrónico u otros sistemas de comunicación electrónica.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Cualquier otro sistema adecuado ofrecido por quien posee sus datos personales (responsable del fichero).</a:t>
            </a:r>
          </a:p>
          <a:p>
            <a:endParaRPr lang="es-E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01337C6-8528-4614-AD42-1D18CDCC6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5773">
            <a:off x="2828866" y="4619479"/>
            <a:ext cx="1340363" cy="17040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4. Personal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8587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B9D34F-7747-4F37-ABD5-F412DD31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Derecho Rectificación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782AB81-7F8F-4CAF-90FE-EA65E076B7EC}"/>
              </a:ext>
            </a:extLst>
          </p:cNvPr>
          <p:cNvSpPr txBox="1"/>
          <p:nvPr/>
        </p:nvSpPr>
        <p:spPr>
          <a:xfrm>
            <a:off x="834887" y="2836098"/>
            <a:ext cx="7623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Modificación datos inexactos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Modificación datos incompletos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1934CEE-6B87-483E-B9E9-90AAE446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18" y="4193015"/>
            <a:ext cx="2143125" cy="2133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4. Personal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22003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B9D34F-7747-4F37-ABD5-F412DD31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Derecho Cancelación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782AB81-7F8F-4CAF-90FE-EA65E076B7EC}"/>
              </a:ext>
            </a:extLst>
          </p:cNvPr>
          <p:cNvSpPr txBox="1"/>
          <p:nvPr/>
        </p:nvSpPr>
        <p:spPr>
          <a:xfrm>
            <a:off x="834887" y="2836098"/>
            <a:ext cx="4499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Cancelar datos inadecuados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Cancelar datos excesivos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5E07E1C-3547-472C-9194-69B629AD14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46" y="3989299"/>
            <a:ext cx="2717800" cy="21709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4. Personal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17192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B9D34F-7747-4F37-ABD5-F412DD31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Derecho oposición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782AB81-7F8F-4CAF-90FE-EA65E076B7EC}"/>
              </a:ext>
            </a:extLst>
          </p:cNvPr>
          <p:cNvSpPr txBox="1"/>
          <p:nvPr/>
        </p:nvSpPr>
        <p:spPr>
          <a:xfrm>
            <a:off x="983381" y="2413337"/>
            <a:ext cx="4758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Negarse al uso de los datos por parte del responsable del tratamiento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034A4C5-7DB0-4A8A-A868-364BB3FDA2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19" y="4348200"/>
            <a:ext cx="3391728" cy="19805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4. Personal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119558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B9D34F-7747-4F37-ABD5-F412DD31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84632"/>
            <a:ext cx="6172200" cy="1609344"/>
          </a:xfrm>
        </p:spPr>
        <p:txBody>
          <a:bodyPr>
            <a:normAutofit fontScale="90000"/>
          </a:bodyPr>
          <a:lstStyle/>
          <a:p>
            <a:r>
              <a:rPr lang="es-ES" dirty="0"/>
              <a:t>Procedimientos de ejercicio de los derechos de los afectados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782AB81-7F8F-4CAF-90FE-EA65E076B7EC}"/>
              </a:ext>
            </a:extLst>
          </p:cNvPr>
          <p:cNvSpPr txBox="1"/>
          <p:nvPr/>
        </p:nvSpPr>
        <p:spPr>
          <a:xfrm>
            <a:off x="791344" y="2331513"/>
            <a:ext cx="5141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El procedimiento para ejecutar los derechos ARCO es el mismo para todos.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731A8E5-C504-435D-9CDB-D5B5BC1722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06" y="3490438"/>
            <a:ext cx="2588080" cy="28425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 txBox="1">
            <a:spLocks/>
          </p:cNvSpPr>
          <p:nvPr/>
        </p:nvSpPr>
        <p:spPr>
          <a:xfrm>
            <a:off x="7358740" y="685800"/>
            <a:ext cx="1816100" cy="5020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4. Personal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</p:spTree>
    <p:extLst>
      <p:ext uri="{BB962C8B-B14F-4D97-AF65-F5344CB8AC3E}">
        <p14:creationId xmlns:p14="http://schemas.microsoft.com/office/powerpoint/2010/main" val="1677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666162" y="1677164"/>
            <a:ext cx="6090864" cy="22225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Tres niveles de seguridad aplicados a los ficheros: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Básico, se aplica a todos los ficheros</a:t>
            </a:r>
          </a:p>
          <a:p>
            <a:r>
              <a:rPr lang="es-ES" dirty="0"/>
              <a:t>Medio, ficheros relacionados con:</a:t>
            </a:r>
          </a:p>
          <a:p>
            <a:pPr lvl="1"/>
            <a:r>
              <a:rPr lang="es-ES" dirty="0"/>
              <a:t>Comisión de infracciones administrativas o penales</a:t>
            </a:r>
          </a:p>
          <a:p>
            <a:pPr lvl="1"/>
            <a:r>
              <a:rPr lang="es-ES" dirty="0"/>
              <a:t>Artículo 29 de la Ley Orgánica</a:t>
            </a:r>
          </a:p>
          <a:p>
            <a:pPr lvl="1"/>
            <a:r>
              <a:rPr lang="es-ES" dirty="0"/>
              <a:t>Administraciones tributarias y ejercicio de sus potestades.</a:t>
            </a:r>
          </a:p>
          <a:p>
            <a:pPr lvl="1"/>
            <a:r>
              <a:rPr lang="es-ES" dirty="0"/>
              <a:t>Entidades financieras (prestación de servicios)</a:t>
            </a:r>
          </a:p>
          <a:p>
            <a:pPr lvl="1"/>
            <a:r>
              <a:rPr lang="es-ES" dirty="0"/>
              <a:t>Entidades gestoras y servicios comunes de la SS (competencias y mutuas de sus profesionales)</a:t>
            </a:r>
          </a:p>
          <a:p>
            <a:pPr lvl="1"/>
            <a:r>
              <a:rPr lang="es-ES" dirty="0"/>
              <a:t>Carácter personal del ciudadano</a:t>
            </a:r>
          </a:p>
          <a:p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703385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5.Niveles de seguridad 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8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1137250" y="1482969"/>
            <a:ext cx="6090864" cy="316446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r>
              <a:rPr lang="es-ES" dirty="0"/>
              <a:t>Alto, se aplica a:</a:t>
            </a:r>
          </a:p>
          <a:p>
            <a:pPr lvl="1"/>
            <a:r>
              <a:rPr lang="es-ES" dirty="0"/>
              <a:t>Datos de ideología</a:t>
            </a:r>
          </a:p>
          <a:p>
            <a:pPr lvl="1"/>
            <a:r>
              <a:rPr lang="es-ES" dirty="0"/>
              <a:t>Afiliación sindical</a:t>
            </a:r>
          </a:p>
          <a:p>
            <a:pPr lvl="1"/>
            <a:r>
              <a:rPr lang="es-ES" dirty="0"/>
              <a:t>Origen racial</a:t>
            </a:r>
          </a:p>
          <a:p>
            <a:pPr lvl="1"/>
            <a:r>
              <a:rPr lang="es-ES" dirty="0"/>
              <a:t>Salud</a:t>
            </a:r>
          </a:p>
          <a:p>
            <a:pPr lvl="1"/>
            <a:r>
              <a:rPr lang="es-ES" dirty="0"/>
              <a:t>Vida sexual</a:t>
            </a:r>
          </a:p>
          <a:p>
            <a:pPr lvl="1"/>
            <a:r>
              <a:rPr lang="es-ES" dirty="0"/>
              <a:t>Datos para fines policiales </a:t>
            </a:r>
          </a:p>
          <a:p>
            <a:pPr lvl="1"/>
            <a:r>
              <a:rPr lang="es-ES" dirty="0"/>
              <a:t>Delitos</a:t>
            </a:r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niveles de seguridad (ii) 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666162" y="1248508"/>
            <a:ext cx="6090864" cy="8751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42" name="Picture 2" descr="https://lh3.googleusercontent.com/Rrje5ktD1teYOVUcq_Cth6FkXMigDiksGTOZwR10BWpobeQR0Zr1j4tj52ygTW7lICN9QAkPYio9ujGYERXcIWY1EXrQXFjUcq4iKvaklY_0kiNUp9snf8f6uHmUHOYk9wqOzAvd">
            <a:extLst>
              <a:ext uri="{FF2B5EF4-FFF2-40B4-BE49-F238E27FC236}">
                <a16:creationId xmlns:a16="http://schemas.microsoft.com/office/drawing/2014/main" xmlns="" id="{2D0C3805-015A-4797-A757-D6FD89809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2" y="996102"/>
            <a:ext cx="6951364" cy="439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53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pic>
        <p:nvPicPr>
          <p:cNvPr id="11" name="Picture 8" descr="Resultado de imagen de people drawing">
            <a:extLst>
              <a:ext uri="{FF2B5EF4-FFF2-40B4-BE49-F238E27FC236}">
                <a16:creationId xmlns:a16="http://schemas.microsoft.com/office/drawing/2014/main" xmlns="" id="{E4B7C6CC-AC54-4D6F-AFCE-4EDCBC71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40" y="3697504"/>
            <a:ext cx="3713162" cy="304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xmlns="" id="{ED31DE04-8F46-4231-B1FB-38674FD3152B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5033772" cy="22225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Informar sobre sus derechos</a:t>
            </a:r>
          </a:p>
          <a:p>
            <a:r>
              <a:rPr lang="es-ES"/>
              <a:t>Atender peticiones y reclamaciones</a:t>
            </a:r>
          </a:p>
          <a:p>
            <a:r>
              <a:rPr lang="es-ES"/>
              <a:t>Promover campañas de difusión</a:t>
            </a:r>
          </a:p>
          <a:p>
            <a:r>
              <a:rPr lang="es-ES"/>
              <a:t>Velar por la accesibilidad de los ficheros de carácter personal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015B61D5-F131-4098-BD13-FE00B3BB6F70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Servicios para el afectado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666162" y="1248508"/>
            <a:ext cx="6090864" cy="8751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r>
              <a:rPr lang="es-ES" dirty="0"/>
              <a:t>Identificación y autenticación</a:t>
            </a:r>
          </a:p>
          <a:p>
            <a:pPr lvl="1"/>
            <a:r>
              <a:rPr lang="es-ES" dirty="0"/>
              <a:t>Especificar normativas de identificación y autenticación del usuario</a:t>
            </a:r>
          </a:p>
          <a:p>
            <a:pPr lvl="1"/>
            <a:r>
              <a:rPr lang="es-ES" dirty="0"/>
              <a:t>Contraseña: procedimiento de asignación, distribución y almacenamiento</a:t>
            </a:r>
          </a:p>
          <a:p>
            <a:pPr lvl="1"/>
            <a:r>
              <a:rPr lang="es-ES" dirty="0"/>
              <a:t>En ficheros de nivel medio y alto: limitar el intentar acceder al sistema de forma no autorizada.</a:t>
            </a:r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Medidas de seguridad para garantizar los niveles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BBCA008-F3F8-4DAC-BFAD-ACACD94416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82" y="4405364"/>
            <a:ext cx="1872344" cy="1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666162" y="1248508"/>
            <a:ext cx="6090864" cy="8751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r>
              <a:rPr lang="es-ES" dirty="0"/>
              <a:t>Ficheros temporales o copias de trabajo de documentos</a:t>
            </a:r>
          </a:p>
          <a:p>
            <a:pPr lvl="1"/>
            <a:r>
              <a:rPr lang="es-ES" dirty="0"/>
              <a:t>Creados para trabajos temporales, deben cumplir las medidas descritas en el Reglamentos.</a:t>
            </a:r>
          </a:p>
          <a:p>
            <a:pPr lvl="1"/>
            <a:r>
              <a:rPr lang="es-ES" dirty="0"/>
              <a:t>Borrados una vez dejen de ser necesarios.</a:t>
            </a:r>
          </a:p>
          <a:p>
            <a:pPr lvl="1"/>
            <a:r>
              <a:rPr lang="es-ES" dirty="0"/>
              <a:t>Para ficheros de alto nivel: las copias de documentos con datos personales bajo control de personal autorizado. </a:t>
            </a:r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Medidas de seguridad para garantizar los niveles (ii)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285F5347-1F2A-4D62-89AB-F90FBD40F4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923">
            <a:off x="4548554" y="4538752"/>
            <a:ext cx="1738956" cy="17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666162" y="1248508"/>
            <a:ext cx="6090864" cy="8751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r>
              <a:rPr lang="es-ES" dirty="0"/>
              <a:t>Otras medidas, se explicarán con más detalle en los siguientes apartados</a:t>
            </a:r>
          </a:p>
          <a:p>
            <a:pPr lvl="1"/>
            <a:r>
              <a:rPr lang="es-ES" dirty="0"/>
              <a:t>Control de acceso</a:t>
            </a:r>
          </a:p>
          <a:p>
            <a:pPr lvl="1"/>
            <a:r>
              <a:rPr lang="es-ES" dirty="0"/>
              <a:t>Régimen a seguir para datos desubicados de los locales</a:t>
            </a:r>
          </a:p>
          <a:p>
            <a:pPr lvl="1"/>
            <a:r>
              <a:rPr lang="es-ES" dirty="0"/>
              <a:t>Copias de respaldo y recuperación </a:t>
            </a:r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Medidas de seguridad para garantizar los niveles (iii)</a:t>
            </a: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D2328D96-0B6A-4055-8BD9-56B8CF87C1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7502">
            <a:off x="4782491" y="4430765"/>
            <a:ext cx="1872344" cy="1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6. </a:t>
            </a:r>
            <a:r>
              <a:rPr lang="es-ES" sz="2400" dirty="0" err="1">
                <a:solidFill>
                  <a:schemeClr val="tx1"/>
                </a:solidFill>
              </a:rPr>
              <a:t>ctrl</a:t>
            </a:r>
            <a:r>
              <a:rPr lang="es-ES" sz="2400" dirty="0">
                <a:solidFill>
                  <a:schemeClr val="tx1"/>
                </a:solidFill>
              </a:rPr>
              <a:t>. acceso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1885362" y="1934308"/>
            <a:ext cx="6090864" cy="8751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  <a:p>
            <a:r>
              <a:rPr lang="es-ES" dirty="0"/>
              <a:t>Locales y equipamientos</a:t>
            </a:r>
          </a:p>
          <a:p>
            <a:r>
              <a:rPr lang="es-ES" dirty="0"/>
              <a:t>Control de acceso físico</a:t>
            </a:r>
          </a:p>
          <a:p>
            <a:r>
              <a:rPr lang="es-ES" dirty="0"/>
              <a:t>Registro de accesos</a:t>
            </a:r>
          </a:p>
          <a:p>
            <a:r>
              <a:rPr lang="es-ES" dirty="0"/>
              <a:t>Ficheros automáticos</a:t>
            </a:r>
          </a:p>
          <a:p>
            <a:r>
              <a:rPr lang="es-ES" dirty="0"/>
              <a:t>Ficheros manuales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6. Control de Acceso</a:t>
            </a:r>
          </a:p>
        </p:txBody>
      </p:sp>
    </p:spTree>
    <p:extLst>
      <p:ext uri="{BB962C8B-B14F-4D97-AF65-F5344CB8AC3E}">
        <p14:creationId xmlns:p14="http://schemas.microsoft.com/office/powerpoint/2010/main" val="102240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6. </a:t>
            </a:r>
            <a:r>
              <a:rPr lang="es-ES" sz="2400" dirty="0" err="1">
                <a:solidFill>
                  <a:schemeClr val="tx1"/>
                </a:solidFill>
              </a:rPr>
              <a:t>ctrl</a:t>
            </a:r>
            <a:r>
              <a:rPr lang="es-ES" sz="2400" dirty="0">
                <a:solidFill>
                  <a:schemeClr val="tx1"/>
                </a:solidFill>
              </a:rPr>
              <a:t>. acceso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666162" y="2030046"/>
            <a:ext cx="6090864" cy="8751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/>
            <a:r>
              <a:rPr lang="es-ES_tradnl" dirty="0" smtClean="0"/>
              <a:t>Los </a:t>
            </a:r>
            <a:r>
              <a:rPr lang="es-ES_tradnl" dirty="0"/>
              <a:t>locales deben garantizar la disponibilidad, confidencialidad e integridad de los datos protegidos.</a:t>
            </a:r>
            <a:endParaRPr lang="es-ES_tradnl" sz="1530" dirty="0"/>
          </a:p>
          <a:p>
            <a:pPr lvl="1" fontAlgn="base"/>
            <a:r>
              <a:rPr lang="es-ES_tradnl" dirty="0"/>
              <a:t>Se deben evitar los accesos no autorizados y el acceso a ficheros estará restringido exclusivamente al personal autorizado.</a:t>
            </a:r>
            <a:endParaRPr lang="es-ES_tradnl" sz="1530" dirty="0"/>
          </a:p>
          <a:p>
            <a:pPr lvl="1" fontAlgn="base"/>
            <a:r>
              <a:rPr lang="es-ES_tradnl" dirty="0"/>
              <a:t>Distinguimos tres niveles de seguridad de ficheros: básico, medio y alto.</a:t>
            </a:r>
            <a:endParaRPr lang="es-ES_tradnl" sz="1530" dirty="0"/>
          </a:p>
          <a:p>
            <a:pPr lvl="1" fontAlgn="base"/>
            <a:r>
              <a:rPr lang="es-ES_tradnl" dirty="0"/>
              <a:t>Todo fichero de nivel medio o superior deberá tener control de acceso físico</a:t>
            </a:r>
            <a:r>
              <a:rPr lang="es-ES_tradnl" dirty="0" smtClean="0"/>
              <a:t>.</a:t>
            </a:r>
            <a:r>
              <a:rPr lang="es-ES_tradnl" dirty="0"/>
              <a:t/>
            </a:r>
            <a:br>
              <a:rPr lang="es-ES_tradnl" dirty="0"/>
            </a:b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Locales y equipamientos</a:t>
            </a:r>
          </a:p>
        </p:txBody>
      </p:sp>
    </p:spTree>
    <p:extLst>
      <p:ext uri="{BB962C8B-B14F-4D97-AF65-F5344CB8AC3E}">
        <p14:creationId xmlns:p14="http://schemas.microsoft.com/office/powerpoint/2010/main" val="148773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6. </a:t>
            </a:r>
            <a:r>
              <a:rPr lang="es-ES" sz="2400" dirty="0" err="1">
                <a:solidFill>
                  <a:schemeClr val="tx1"/>
                </a:solidFill>
              </a:rPr>
              <a:t>ctrl</a:t>
            </a:r>
            <a:r>
              <a:rPr lang="es-ES" sz="2400" dirty="0">
                <a:solidFill>
                  <a:schemeClr val="tx1"/>
                </a:solidFill>
              </a:rPr>
              <a:t>. acceso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275392" y="1248508"/>
            <a:ext cx="5492361" cy="458177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dirty="0"/>
          </a:p>
          <a:p>
            <a:pPr lvl="1" fontAlgn="base"/>
            <a:r>
              <a:rPr lang="es-ES_tradnl" dirty="0"/>
              <a:t>El personal sólo tendrá acceso a aquellos datos y recursos que precise para el desarrollo de sus funciones.</a:t>
            </a:r>
            <a:endParaRPr lang="es-ES_tradnl" sz="1530" dirty="0"/>
          </a:p>
          <a:p>
            <a:pPr lvl="1" fontAlgn="base"/>
            <a:r>
              <a:rPr lang="es-ES_tradnl" dirty="0"/>
              <a:t>El acceso a los recursos con derechos distintos de los autorizados, son establecidos por el responsable del fichero.</a:t>
            </a:r>
            <a:endParaRPr lang="es-ES_tradnl" sz="1530" dirty="0"/>
          </a:p>
          <a:p>
            <a:pPr lvl="1" fontAlgn="base"/>
            <a:r>
              <a:rPr lang="es-ES_tradnl" dirty="0"/>
              <a:t>El personal autorizado será el único conceder, alterar o anular el accesos sobre los datos y recursos.</a:t>
            </a:r>
            <a:endParaRPr lang="es-ES_tradnl" sz="1530" dirty="0"/>
          </a:p>
          <a:p>
            <a:pPr lvl="1" fontAlgn="base"/>
            <a:r>
              <a:rPr lang="es-ES_tradnl" dirty="0"/>
              <a:t>El personal ajeno responsable del fichero  con acceso a los recursos, si existe, estará sometido a las mismas condiciones y     propio.</a:t>
            </a:r>
            <a:endParaRPr lang="es-ES_tradnl" sz="1530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Control de acceso físico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7706" y="3889861"/>
            <a:ext cx="1324995" cy="24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6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6. </a:t>
            </a:r>
            <a:r>
              <a:rPr lang="es-ES" sz="2400" dirty="0" err="1">
                <a:solidFill>
                  <a:schemeClr val="tx1"/>
                </a:solidFill>
              </a:rPr>
              <a:t>ctrl</a:t>
            </a:r>
            <a:r>
              <a:rPr lang="es-ES" sz="2400" dirty="0">
                <a:solidFill>
                  <a:schemeClr val="tx1"/>
                </a:solidFill>
              </a:rPr>
              <a:t>. acceso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666162" y="1248508"/>
            <a:ext cx="6090864" cy="8751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/>
              <a:t>De cada intento de acceso se debe guardar la identificación del usuario, la fecha y hora en la que se realizó, el fichero, el tipo de acceso y si ha sido autorizado o denegado.</a:t>
            </a:r>
          </a:p>
          <a:p>
            <a:pPr lvl="1"/>
            <a:r>
              <a:rPr lang="es-ES" dirty="0"/>
              <a:t>En el caso de ser autorizado se debe guardar la información que permita identificar el registro.</a:t>
            </a:r>
          </a:p>
          <a:p>
            <a:pPr lvl="1"/>
            <a:r>
              <a:rPr lang="es-ES" dirty="0"/>
              <a:t>Los mecanismos que permiten el registro de acceso estarán bajo el control del responsable de seguridad.</a:t>
            </a:r>
          </a:p>
          <a:p>
            <a:pPr lvl="1"/>
            <a:r>
              <a:rPr lang="es-ES" dirty="0"/>
              <a:t>La conservación de los datos registrados será de dos años.</a:t>
            </a:r>
          </a:p>
          <a:p>
            <a:pPr lvl="1"/>
            <a:r>
              <a:rPr lang="es-ES" dirty="0"/>
              <a:t>Mensualmente se realizará una revisión de la información de control registrada y se elaborará un informe.</a:t>
            </a:r>
          </a:p>
          <a:p>
            <a:pPr lvl="1"/>
            <a:r>
              <a:rPr lang="es-ES" dirty="0"/>
              <a:t>No será necesario el registro de accesos en los siguientes casos:</a:t>
            </a:r>
          </a:p>
          <a:p>
            <a:pPr lvl="2"/>
            <a:r>
              <a:rPr lang="es-ES" dirty="0"/>
              <a:t>El responsable del fichero o del tratamiento es una persona física.</a:t>
            </a:r>
          </a:p>
          <a:p>
            <a:pPr lvl="2"/>
            <a:r>
              <a:rPr lang="es-ES" dirty="0"/>
              <a:t>El responsable del fichero o del tratamiento es el único que tiene acceso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Registro de accesos</a:t>
            </a:r>
          </a:p>
        </p:txBody>
      </p:sp>
    </p:spTree>
    <p:extLst>
      <p:ext uri="{BB962C8B-B14F-4D97-AF65-F5344CB8AC3E}">
        <p14:creationId xmlns:p14="http://schemas.microsoft.com/office/powerpoint/2010/main" val="24941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6. </a:t>
            </a:r>
            <a:r>
              <a:rPr lang="es-ES" sz="2400" dirty="0" err="1">
                <a:solidFill>
                  <a:schemeClr val="tx1"/>
                </a:solidFill>
              </a:rPr>
              <a:t>ctrl</a:t>
            </a:r>
            <a:r>
              <a:rPr lang="es-ES" sz="2400" dirty="0">
                <a:solidFill>
                  <a:schemeClr val="tx1"/>
                </a:solidFill>
              </a:rPr>
              <a:t>. acceso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532202" y="1248508"/>
            <a:ext cx="6090864" cy="8751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dirty="0"/>
          </a:p>
          <a:p>
            <a:pPr lvl="1" fontAlgn="base"/>
            <a:r>
              <a:rPr lang="es-ES_tradnl" dirty="0"/>
              <a:t>Los usuarios usuarios solo tendrán acceso a los recursos que precisen para el desarrollo de sus funciones.</a:t>
            </a:r>
            <a:endParaRPr lang="es-ES_tradnl" sz="1530" dirty="0"/>
          </a:p>
          <a:p>
            <a:pPr lvl="1" fontAlgn="base"/>
            <a:r>
              <a:rPr lang="es-ES_tradnl" dirty="0"/>
              <a:t>El responsable del fichero se encarga de mantener actualizada la relación de usuarios, perfiles de usuario y los accesos autorizados.</a:t>
            </a:r>
            <a:endParaRPr lang="es-ES_tradnl" sz="1530" dirty="0"/>
          </a:p>
          <a:p>
            <a:pPr lvl="1" fontAlgn="base"/>
            <a:r>
              <a:rPr lang="es-ES_tradnl" dirty="0"/>
              <a:t>El responsable del fichero establecerá mecanismos que eviten el acceso a usuarios no autorizados.</a:t>
            </a:r>
            <a:endParaRPr lang="es-ES_tradnl" sz="1530" dirty="0"/>
          </a:p>
          <a:p>
            <a:pPr lvl="1" fontAlgn="base"/>
            <a:r>
              <a:rPr lang="es-ES_tradnl" dirty="0"/>
              <a:t>Solamente la persona autorizada puede conceder, alterar o anular el accesos sobre los datos y recursos.</a:t>
            </a:r>
            <a:endParaRPr lang="es-ES_tradnl" sz="1530" dirty="0"/>
          </a:p>
          <a:p>
            <a:pPr lvl="1" fontAlgn="base"/>
            <a:r>
              <a:rPr lang="es-ES_tradnl" dirty="0"/>
              <a:t>De existir personal ajeno responsable del fichero con acceso a los recursos, estará sometido a las mismas obligaciones que el personal propio.</a:t>
            </a:r>
            <a:endParaRPr lang="es-ES_tradnl" sz="1530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Ficheros automáticos</a:t>
            </a:r>
          </a:p>
        </p:txBody>
      </p:sp>
    </p:spTree>
    <p:extLst>
      <p:ext uri="{BB962C8B-B14F-4D97-AF65-F5344CB8AC3E}">
        <p14:creationId xmlns:p14="http://schemas.microsoft.com/office/powerpoint/2010/main" val="21089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5. Normas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6. </a:t>
            </a:r>
            <a:r>
              <a:rPr lang="es-ES" sz="2400" dirty="0" err="1">
                <a:solidFill>
                  <a:schemeClr val="tx1"/>
                </a:solidFill>
              </a:rPr>
              <a:t>ctrl</a:t>
            </a:r>
            <a:r>
              <a:rPr lang="es-ES" sz="2400" dirty="0">
                <a:solidFill>
                  <a:schemeClr val="tx1"/>
                </a:solidFill>
              </a:rPr>
              <a:t>. acceso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65F0EBA3-F0FA-4A99-9EB9-8A80FEC9D710}"/>
              </a:ext>
            </a:extLst>
          </p:cNvPr>
          <p:cNvSpPr txBox="1">
            <a:spLocks/>
          </p:cNvSpPr>
          <p:nvPr/>
        </p:nvSpPr>
        <p:spPr>
          <a:xfrm>
            <a:off x="502039" y="1522046"/>
            <a:ext cx="6090864" cy="87511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sz="2000" dirty="0"/>
              <a:t>Para implantar el control de acceso a la documentación se puede utilizar:</a:t>
            </a:r>
          </a:p>
          <a:p>
            <a:pPr marL="274320" lvl="1" indent="0">
              <a:buNone/>
            </a:pPr>
            <a:endParaRPr lang="es-ES" sz="2000" dirty="0"/>
          </a:p>
          <a:p>
            <a:pPr lvl="2"/>
            <a:r>
              <a:rPr lang="es-ES" sz="2000" dirty="0"/>
              <a:t>Plantillas básicas incorporadas al inicio del expediente.</a:t>
            </a:r>
          </a:p>
          <a:p>
            <a:pPr marL="548640" lvl="2" indent="0">
              <a:buNone/>
            </a:pPr>
            <a:endParaRPr lang="es-ES" sz="2000" dirty="0"/>
          </a:p>
          <a:p>
            <a:pPr lvl="2"/>
            <a:r>
              <a:rPr lang="es-ES" sz="2000" dirty="0"/>
              <a:t>Registros automatizados en la gestión de entradas y salidas del archivo.</a:t>
            </a:r>
          </a:p>
          <a:p>
            <a:pPr marL="548640" lvl="2" indent="0">
              <a:buNone/>
            </a:pPr>
            <a:endParaRPr lang="es-ES" sz="2000" dirty="0"/>
          </a:p>
          <a:p>
            <a:pPr lvl="2"/>
            <a:r>
              <a:rPr lang="es-ES" sz="2000" dirty="0"/>
              <a:t>Cualquier otro sistema o procedimiento que permita alcanzar la finalidad perseguida por el reglamento.</a:t>
            </a:r>
          </a:p>
          <a:p>
            <a:pPr lvl="1"/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63A82AC-E492-4125-B2D3-A545CDF857A2}"/>
              </a:ext>
            </a:extLst>
          </p:cNvPr>
          <p:cNvSpPr txBox="1">
            <a:spLocks/>
          </p:cNvSpPr>
          <p:nvPr/>
        </p:nvSpPr>
        <p:spPr>
          <a:xfrm>
            <a:off x="666162" y="685800"/>
            <a:ext cx="6090864" cy="5627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dirty="0"/>
              <a:t>Ficheros manuales</a:t>
            </a:r>
          </a:p>
        </p:txBody>
      </p:sp>
    </p:spTree>
    <p:extLst>
      <p:ext uri="{BB962C8B-B14F-4D97-AF65-F5344CB8AC3E}">
        <p14:creationId xmlns:p14="http://schemas.microsoft.com/office/powerpoint/2010/main" val="7172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7. Soportes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1431214"/>
            <a:ext cx="6356350" cy="807019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Dispositivo físico de almacenamiento de datos</a:t>
            </a:r>
          </a:p>
          <a:p>
            <a:r>
              <a:rPr lang="es-ES" dirty="0" err="1"/>
              <a:t>Ej</a:t>
            </a:r>
            <a:r>
              <a:rPr lang="es-ES" dirty="0"/>
              <a:t>: discos duros externos, USB…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250398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¿Que es un soporte?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AutoShape 4" descr="Resultado de imaxes para disco du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46" name="Picture 6" descr="Resultado de imaxes para pendrive drawing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95549"/>
            <a:ext cx="24479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340" y="2495549"/>
            <a:ext cx="1583140" cy="1583140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436245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35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pic>
        <p:nvPicPr>
          <p:cNvPr id="7" name="Picture 4" descr="Resultado de imagen de business drawing">
            <a:extLst>
              <a:ext uri="{FF2B5EF4-FFF2-40B4-BE49-F238E27FC236}">
                <a16:creationId xmlns:a16="http://schemas.microsoft.com/office/drawing/2014/main" xmlns="" id="{F8B986F1-A8B7-4D26-83C8-8C02DC8EB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0" y="4635501"/>
            <a:ext cx="2523080" cy="22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business drawing">
            <a:extLst>
              <a:ext uri="{FF2B5EF4-FFF2-40B4-BE49-F238E27FC236}">
                <a16:creationId xmlns:a16="http://schemas.microsoft.com/office/drawing/2014/main" xmlns="" id="{A75EF053-0BE1-4959-9FC7-5CC9CB38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734" y="4635501"/>
            <a:ext cx="2851693" cy="222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xmlns="" id="{854322D1-43E5-4A33-881F-C9F55DDF3B7A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5033772" cy="2768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Emitir autorizaciones</a:t>
            </a:r>
          </a:p>
          <a:p>
            <a:r>
              <a:rPr lang="es-ES"/>
              <a:t>Requerir correcciones</a:t>
            </a:r>
          </a:p>
          <a:p>
            <a:r>
              <a:rPr lang="es-ES"/>
              <a:t>Ordenar cese en caso de infracción</a:t>
            </a:r>
          </a:p>
          <a:p>
            <a:r>
              <a:rPr lang="es-ES"/>
              <a:t>Sancionar según lo previsto en la LOPD</a:t>
            </a:r>
          </a:p>
          <a:p>
            <a:r>
              <a:rPr lang="es-ES"/>
              <a:t>Recabar información para el ejercicio de sus funciones</a:t>
            </a:r>
          </a:p>
          <a:p>
            <a:r>
              <a:rPr lang="es-ES"/>
              <a:t>Autorizar transferencias internacionales</a:t>
            </a:r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xmlns="" id="{EA48C7F7-C187-48C2-8524-10CB935EDBCC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1282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Servicios para quienes tratan con los datos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7. Soportes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2" name="AutoShape 4" descr="Resultado de imaxes para disco du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166119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¿Dónde se almacenan?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1311131"/>
            <a:ext cx="6356350" cy="807019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Inventario de soportes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2563978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¿qué pasa si no vigilamos los soportes?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3734509"/>
            <a:ext cx="6356350" cy="807019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Sanciones entre X e Y euros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541528"/>
            <a:ext cx="6515906" cy="1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7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7. Soportes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2" name="AutoShape 4" descr="Resultado de imaxes para disco du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460375" y="525627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¿cómo evitar las sanciones?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554160" y="2208421"/>
            <a:ext cx="6356350" cy="1674665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Identificar el contenido, ser inventariados y acceso autorizado</a:t>
            </a:r>
          </a:p>
          <a:p>
            <a:r>
              <a:rPr lang="es-ES" dirty="0"/>
              <a:t>Traslado solo realizable por el personal autorizado</a:t>
            </a:r>
          </a:p>
          <a:p>
            <a:r>
              <a:rPr lang="es-ES" dirty="0"/>
              <a:t>Seguridad en el traslado</a:t>
            </a:r>
          </a:p>
          <a:p>
            <a:pPr lvl="1"/>
            <a:r>
              <a:rPr lang="es-ES" sz="2000" dirty="0"/>
              <a:t>Impedir robo o pérdida</a:t>
            </a:r>
          </a:p>
          <a:p>
            <a:r>
              <a:rPr lang="es-ES" dirty="0"/>
              <a:t>Deshechos volatilizados</a:t>
            </a:r>
          </a:p>
          <a:p>
            <a:r>
              <a:rPr lang="es-ES" dirty="0"/>
              <a:t>Información sensible =&gt; Identificadores alterados</a:t>
            </a:r>
          </a:p>
          <a:p>
            <a:pPr lvl="1"/>
            <a:endParaRPr lang="es-ES" sz="2000" dirty="0"/>
          </a:p>
          <a:p>
            <a:pPr lvl="2"/>
            <a:endParaRPr lang="es-ES" sz="2000" dirty="0"/>
          </a:p>
          <a:p>
            <a:pPr lvl="1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37762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7. Soportes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2" name="AutoShape 4" descr="Resultado de imaxes para disco du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2015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Criterios de archivo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1311130"/>
            <a:ext cx="6356350" cy="167466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771978" y="2510872"/>
            <a:ext cx="6356350" cy="1674665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Conservación</a:t>
            </a:r>
          </a:p>
          <a:p>
            <a:r>
              <a:rPr lang="es-ES" dirty="0"/>
              <a:t>Localización</a:t>
            </a:r>
          </a:p>
          <a:p>
            <a:r>
              <a:rPr lang="es-ES" dirty="0"/>
              <a:t>Consulta</a:t>
            </a:r>
          </a:p>
          <a:p>
            <a:r>
              <a:rPr lang="es-ES" dirty="0"/>
              <a:t>Derecho a no tratar los datos (excepto leyes)</a:t>
            </a:r>
          </a:p>
          <a:p>
            <a:r>
              <a:rPr lang="es-ES" dirty="0"/>
              <a:t>Ante vacío legal, el responsable de decidir los criterios es el propietario</a:t>
            </a:r>
          </a:p>
          <a:p>
            <a:pPr lvl="2"/>
            <a:endParaRPr lang="es-ES" sz="2000" dirty="0"/>
          </a:p>
          <a:p>
            <a:pPr lvl="1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33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7. Soportes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2" name="AutoShape 4" descr="Resultado de imaxes para disco du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1043449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Almacenamiento ficheros manuales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1311130"/>
            <a:ext cx="6356350" cy="167466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781050" y="2452070"/>
            <a:ext cx="6356350" cy="1674665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Ficheros no automatizados:</a:t>
            </a:r>
          </a:p>
          <a:p>
            <a:pPr lvl="1"/>
            <a:r>
              <a:rPr lang="es-ES" sz="2000" dirty="0"/>
              <a:t>Bajo llave o dispositivo equivalente</a:t>
            </a:r>
          </a:p>
          <a:p>
            <a:pPr lvl="1"/>
            <a:r>
              <a:rPr lang="es-ES" sz="2000" dirty="0"/>
              <a:t>Cerrados mientras no se consulten</a:t>
            </a:r>
            <a:br>
              <a:rPr lang="es-ES" sz="2000" dirty="0"/>
            </a:br>
            <a:endParaRPr lang="es-ES" sz="2000" dirty="0"/>
          </a:p>
          <a:p>
            <a:pPr lvl="1"/>
            <a:r>
              <a:rPr lang="es-ES" sz="2000" dirty="0"/>
              <a:t>En su defecto:</a:t>
            </a:r>
          </a:p>
          <a:p>
            <a:pPr lvl="2"/>
            <a:r>
              <a:rPr lang="es-ES" sz="2000" dirty="0"/>
              <a:t>El responsable adoptará las medidas oportunas</a:t>
            </a:r>
          </a:p>
          <a:p>
            <a:pPr lvl="2"/>
            <a:r>
              <a:rPr lang="es-ES" sz="2000" dirty="0"/>
              <a:t>Documentadas en el documento de seguridad</a:t>
            </a:r>
          </a:p>
          <a:p>
            <a:pPr lvl="2"/>
            <a:endParaRPr lang="es-ES" sz="2000" dirty="0"/>
          </a:p>
          <a:p>
            <a:pPr lvl="1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66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7. Soportes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2" name="AutoShape 4" descr="Resultado de imaxes para disco du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166119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Custodia de soportes manuales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1311130"/>
            <a:ext cx="6356350" cy="167466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781050" y="2013208"/>
            <a:ext cx="3238977" cy="3071400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designará uno a varios responsables</a:t>
            </a:r>
          </a:p>
          <a:p>
            <a:r>
              <a:rPr lang="es-ES" sz="2000" dirty="0"/>
              <a:t>Mientras no esté archivado</a:t>
            </a:r>
          </a:p>
          <a:p>
            <a:pPr lvl="1"/>
            <a:r>
              <a:rPr lang="es-ES" sz="1800" dirty="0"/>
              <a:t>Debe impedir su acceso o manipulación</a:t>
            </a:r>
          </a:p>
          <a:p>
            <a:pPr lvl="1"/>
            <a:endParaRPr lang="es-E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50" y="1569038"/>
            <a:ext cx="3251629" cy="442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60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7. Soportes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2" name="AutoShape 4" descr="Resultado de imaxes para disco du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166119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Reutilización o eliminación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1311130"/>
            <a:ext cx="6356350" cy="167466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771978" y="1877745"/>
            <a:ext cx="6356350" cy="1674665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Soportes:</a:t>
            </a:r>
          </a:p>
          <a:p>
            <a:pPr lvl="1"/>
            <a:r>
              <a:rPr lang="es-ES" sz="2000" dirty="0"/>
              <a:t>Solo podrán reproducirlos el personal autorizado</a:t>
            </a:r>
          </a:p>
          <a:p>
            <a:pPr lvl="1"/>
            <a:r>
              <a:rPr lang="es-ES" sz="2000" dirty="0"/>
              <a:t>Se debe garantizar la no recuperación</a:t>
            </a:r>
          </a:p>
          <a:p>
            <a:r>
              <a:rPr lang="es-ES" dirty="0"/>
              <a:t>Documentos:</a:t>
            </a:r>
          </a:p>
          <a:p>
            <a:pPr lvl="1"/>
            <a:r>
              <a:rPr lang="es-ES" sz="2000" dirty="0"/>
              <a:t>Destrucción con trituradoras</a:t>
            </a:r>
          </a:p>
          <a:p>
            <a:pPr lvl="1"/>
            <a:r>
              <a:rPr lang="es-ES" sz="2000" dirty="0"/>
              <a:t>Almacenamiento en contenedores herméticos</a:t>
            </a:r>
          </a:p>
          <a:p>
            <a:r>
              <a:rPr lang="es-ES" dirty="0"/>
              <a:t>Hay empresas que realizan la destrucción bajo contrato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20961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7. Soportes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2" name="AutoShape 4" descr="Resultado de imaxes para disco du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166119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Registro de entradas y salidas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1311130"/>
            <a:ext cx="6356350" cy="167466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781050" y="1463530"/>
            <a:ext cx="6356350" cy="1674665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Acceso limitado bajo identificación</a:t>
            </a:r>
          </a:p>
          <a:p>
            <a:r>
              <a:rPr lang="es-ES" dirty="0"/>
              <a:t>Habilitar mecanismos de identificación de acceso para documentos con acceso de múltiples usuarios.</a:t>
            </a:r>
          </a:p>
          <a:p>
            <a:r>
              <a:rPr lang="es-ES" dirty="0"/>
              <a:t>El personal no contemplado en lo anterior, deberá registrarse</a:t>
            </a:r>
          </a:p>
          <a:p>
            <a:pPr lvl="1"/>
            <a:endParaRPr lang="es-ES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3457706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Acceso a través de la red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781050" y="4609022"/>
            <a:ext cx="6356350" cy="1674665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Nivel de seguridad &gt;= LOCAL</a:t>
            </a:r>
          </a:p>
          <a:p>
            <a:r>
              <a:rPr lang="es-ES" dirty="0"/>
              <a:t>Transmisión cifrada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056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760255" y="1485900"/>
            <a:ext cx="6356350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¿Qué es?</a:t>
            </a:r>
          </a:p>
          <a:p>
            <a:pPr lvl="1"/>
            <a:r>
              <a:rPr lang="es-ES" dirty="0"/>
              <a:t>Posibilita la recuperación</a:t>
            </a:r>
          </a:p>
          <a:p>
            <a:pPr lvl="1"/>
            <a:r>
              <a:rPr lang="es-ES" dirty="0"/>
              <a:t>Restauración de datos</a:t>
            </a:r>
          </a:p>
          <a:p>
            <a:r>
              <a:rPr lang="es-ES" dirty="0"/>
              <a:t>¿Por qué son importantes?</a:t>
            </a:r>
          </a:p>
          <a:p>
            <a:pPr lvl="1"/>
            <a:r>
              <a:rPr lang="es-ES" dirty="0"/>
              <a:t>Ataques cibernéticos</a:t>
            </a:r>
          </a:p>
          <a:p>
            <a:pPr lvl="1"/>
            <a:r>
              <a:rPr lang="es-ES" dirty="0"/>
              <a:t>Eliminación accidental</a:t>
            </a:r>
          </a:p>
          <a:p>
            <a:pPr lvl="1"/>
            <a:r>
              <a:rPr lang="es-ES" dirty="0"/>
              <a:t>Datos corrompidos</a:t>
            </a:r>
          </a:p>
          <a:p>
            <a:pPr lvl="1"/>
            <a:r>
              <a:rPr lang="es-ES" dirty="0"/>
              <a:t>Virus informático</a:t>
            </a:r>
          </a:p>
          <a:p>
            <a:pPr lvl="1"/>
            <a:r>
              <a:rPr lang="es-ES" dirty="0"/>
              <a:t>robos</a:t>
            </a:r>
          </a:p>
          <a:p>
            <a:pPr lvl="1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05203" y="373185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Copias de seguridad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06192">
            <a:off x="4046061" y="3773840"/>
            <a:ext cx="2640420" cy="25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494136" y="2062180"/>
            <a:ext cx="6777520" cy="40736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sz="2000" dirty="0"/>
              <a:t>Pierdes el USB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Te roban el móvil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Se rompe el portátil</a:t>
            </a:r>
          </a:p>
          <a:p>
            <a:pPr lvl="1"/>
            <a:endParaRPr lang="es-ES" dirty="0"/>
          </a:p>
          <a:p>
            <a:pPr marL="274320" lvl="1" indent="0">
              <a:buNone/>
            </a:pPr>
            <a:endParaRPr lang="es-ES" dirty="0"/>
          </a:p>
          <a:p>
            <a:pPr marL="274320" lvl="1" indent="0">
              <a:buNone/>
            </a:pPr>
            <a:endParaRPr lang="es-ES" dirty="0"/>
          </a:p>
          <a:p>
            <a:pPr marL="274320" lvl="1" indent="0">
              <a:buNone/>
            </a:pPr>
            <a:r>
              <a:rPr lang="es-ES" dirty="0"/>
              <a:t>COMO SOLUCIÓN A TODO ESTO: </a:t>
            </a:r>
          </a:p>
          <a:p>
            <a:pPr marL="274320" lvl="1" indent="0">
              <a:buNone/>
            </a:pPr>
            <a:r>
              <a:rPr lang="es-ES" dirty="0"/>
              <a:t>                                    COPIAS DE SEGURIDAD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En el caso de: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1211" y="1813886"/>
            <a:ext cx="1148027" cy="8305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35958">
            <a:off x="4376939" y="2761156"/>
            <a:ext cx="832676" cy="10172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3303" y="3996377"/>
            <a:ext cx="1099947" cy="8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1108040" y="2412492"/>
            <a:ext cx="5120822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importante elegir el mecanismo atendiendo a:</a:t>
            </a:r>
          </a:p>
          <a:p>
            <a:pPr lvl="1"/>
            <a:r>
              <a:rPr lang="es-ES" dirty="0"/>
              <a:t>De que datos se hará la copia</a:t>
            </a:r>
          </a:p>
          <a:p>
            <a:pPr lvl="1"/>
            <a:r>
              <a:rPr lang="es-ES" dirty="0"/>
              <a:t>Frecuencia</a:t>
            </a:r>
          </a:p>
          <a:p>
            <a:pPr lvl="1"/>
            <a:r>
              <a:rPr lang="es-ES" dirty="0"/>
              <a:t>Método</a:t>
            </a:r>
          </a:p>
          <a:p>
            <a:pPr lvl="1"/>
            <a:r>
              <a:rPr lang="es-ES" dirty="0"/>
              <a:t>Como recuperar los datos.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Técnicas de copias de seguridad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8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82535352-F3BE-4FB9-982C-CB493592F6BC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5033772" cy="19431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Tutelar los derechos de usuarios que reciben spam</a:t>
            </a:r>
          </a:p>
          <a:p>
            <a:r>
              <a:rPr lang="es-ES"/>
              <a:t>Recibir notificaciones de brechas de seguridad en las bases de datos</a:t>
            </a: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531BA531-3E91-49EA-98C9-AF2DE3D608B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1282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Servicios en materia de telecomunicaciones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58" y="4165600"/>
            <a:ext cx="4985920" cy="22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0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6356350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Realiza una copia fiel de los datos en un medio aparte</a:t>
            </a:r>
          </a:p>
          <a:p>
            <a:r>
              <a:rPr lang="es-ES" dirty="0"/>
              <a:t>Ventajas</a:t>
            </a:r>
          </a:p>
          <a:p>
            <a:pPr lvl="1"/>
            <a:r>
              <a:rPr lang="es-ES" dirty="0"/>
              <a:t>Imagen fiable</a:t>
            </a:r>
          </a:p>
          <a:p>
            <a:r>
              <a:rPr lang="es-ES" dirty="0"/>
              <a:t>Desventajas</a:t>
            </a:r>
          </a:p>
          <a:p>
            <a:pPr lvl="1"/>
            <a:r>
              <a:rPr lang="es-ES" dirty="0"/>
              <a:t>Lenta en grandes volúmenes de datos</a:t>
            </a:r>
          </a:p>
          <a:p>
            <a:pPr lvl="1"/>
            <a:r>
              <a:rPr lang="es-ES" dirty="0"/>
              <a:t>Causa problemas de disponibilidad en grandes volúmenes de datos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Copia de seguridad completa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6356350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Copia todos los elementos que han sido modificados desde la copia de seguridad anterior de cualquier tipo</a:t>
            </a:r>
          </a:p>
          <a:p>
            <a:r>
              <a:rPr lang="es-ES" dirty="0"/>
              <a:t>Ventajas</a:t>
            </a:r>
          </a:p>
          <a:p>
            <a:pPr lvl="1"/>
            <a:r>
              <a:rPr lang="es-ES" dirty="0"/>
              <a:t>Más eficaz que la copia de seguridad completa</a:t>
            </a:r>
          </a:p>
          <a:p>
            <a:r>
              <a:rPr lang="es-ES" dirty="0"/>
              <a:t>Desventajas</a:t>
            </a:r>
          </a:p>
          <a:p>
            <a:pPr lvl="1"/>
            <a:r>
              <a:rPr lang="es-ES" dirty="0"/>
              <a:t>Necesitamos las copias anteriores para restaurar la copia completa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Copia de seguridad Incremental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6356350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Se centra en los archivos modificados desde la última copia completa, almacena más datos que una incremental pero menos que una completa</a:t>
            </a:r>
          </a:p>
          <a:p>
            <a:r>
              <a:rPr lang="es-ES" dirty="0"/>
              <a:t>Ventajas</a:t>
            </a:r>
          </a:p>
          <a:p>
            <a:pPr lvl="1"/>
            <a:r>
              <a:rPr lang="es-ES" dirty="0"/>
              <a:t>Más fiable que la copia incremental</a:t>
            </a:r>
          </a:p>
          <a:p>
            <a:r>
              <a:rPr lang="es-ES" dirty="0"/>
              <a:t>Desventajas</a:t>
            </a:r>
          </a:p>
          <a:p>
            <a:pPr lvl="1"/>
            <a:r>
              <a:rPr lang="es-ES" dirty="0"/>
              <a:t>Más lenta y costosa que la copia incremental en cuanto al espacio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Copia de seguridad Diferencial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5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6356350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Diferenciar entre distintos entornos</a:t>
            </a:r>
          </a:p>
          <a:p>
            <a:r>
              <a:rPr lang="es-ES" dirty="0"/>
              <a:t>Determinar los costes de las posibles pérdidas de datos</a:t>
            </a:r>
          </a:p>
          <a:p>
            <a:r>
              <a:rPr lang="es-ES" dirty="0"/>
              <a:t>El tiempo que se tardaría en la recuperación</a:t>
            </a:r>
          </a:p>
          <a:p>
            <a:r>
              <a:rPr lang="es-ES" dirty="0"/>
              <a:t>Valorar los recursos imprescindible</a:t>
            </a:r>
          </a:p>
          <a:p>
            <a:r>
              <a:rPr lang="es-ES" dirty="0"/>
              <a:t>Analizar qué es imprescindible copiar y que no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Políticas de copia de seguridad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0015" y="4478215"/>
            <a:ext cx="2484438" cy="22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9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556608"/>
            <a:ext cx="6356350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Copias al menos una vez por semana</a:t>
            </a:r>
          </a:p>
          <a:p>
            <a:r>
              <a:rPr lang="es-ES" dirty="0"/>
              <a:t>Garantiza que los datos se recuperen previamente a cualquier incidente</a:t>
            </a:r>
          </a:p>
          <a:p>
            <a:r>
              <a:rPr lang="es-ES" dirty="0"/>
              <a:t>Verificación cada 6  meses del uso correcto</a:t>
            </a:r>
          </a:p>
          <a:p>
            <a:r>
              <a:rPr lang="es-ES" dirty="0"/>
              <a:t>Las pruebas no se realizarán con datos reales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534865" y="795215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Requerimientos nivel básico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69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189285"/>
            <a:ext cx="6356350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Deberá conservarse una copia de respaldo en un lugar diferente de donde se encuentren los equipos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Requerimientos nivel Alto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816086">
            <a:off x="3569539" y="389849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8. copias </a:t>
            </a:r>
            <a:r>
              <a:rPr lang="es-ES" sz="2400" dirty="0" err="1"/>
              <a:t>seg</a:t>
            </a:r>
            <a:r>
              <a:rPr lang="es-ES" sz="2400" dirty="0"/>
              <a:t>.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6356350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 el caso de pérdida de los datos el objetivo es poder restaurarlos, para ello de definir una política de copia de seguridad o escoger una herramienta es clave para ello hay que decidir previamente los siguientes puntos</a:t>
            </a:r>
          </a:p>
          <a:p>
            <a:pPr lvl="1"/>
            <a:r>
              <a:rPr lang="es-ES" dirty="0"/>
              <a:t>RTO (</a:t>
            </a:r>
            <a:r>
              <a:rPr lang="es-ES" dirty="0" err="1"/>
              <a:t>Recovery</a:t>
            </a:r>
            <a:r>
              <a:rPr lang="es-ES" dirty="0"/>
              <a:t> Time </a:t>
            </a:r>
            <a:r>
              <a:rPr lang="es-ES" dirty="0" err="1"/>
              <a:t>Objective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RPO (</a:t>
            </a:r>
            <a:r>
              <a:rPr lang="es-ES" dirty="0" err="1"/>
              <a:t>Recovery</a:t>
            </a:r>
            <a:r>
              <a:rPr lang="es-ES" dirty="0"/>
              <a:t> Point </a:t>
            </a:r>
            <a:r>
              <a:rPr lang="es-ES" dirty="0" err="1"/>
              <a:t>Objective</a:t>
            </a:r>
            <a:r>
              <a:rPr lang="es-ES" dirty="0"/>
              <a:t>)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63563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RESTAURACIÓN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7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402094" y="2316902"/>
            <a:ext cx="6356350" cy="329336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La finalidad de la auditoría y su informe es identificar las no conformidades existentes y la adecuación de las medidas y controles a la Ley de Protección de Datos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573942" y="766175"/>
            <a:ext cx="5308324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Seguimiento y control (Auditoría LOPD).</a:t>
            </a:r>
          </a:p>
        </p:txBody>
      </p:sp>
      <p:pic>
        <p:nvPicPr>
          <p:cNvPr id="10242" name="Picture 2" descr="Resultado de imagen de auditoria drawi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6"/>
          <a:stretch/>
        </p:blipFill>
        <p:spPr bwMode="auto">
          <a:xfrm rot="21117019">
            <a:off x="3455003" y="3854949"/>
            <a:ext cx="2532444" cy="166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7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1782317"/>
            <a:ext cx="6356350" cy="420766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Cada dos años.</a:t>
            </a:r>
          </a:p>
          <a:p>
            <a:pPr marL="0" indent="0" algn="just">
              <a:buNone/>
            </a:pPr>
            <a:r>
              <a:rPr lang="es-ES" dirty="0"/>
              <a:t>En las empresas con un nivel de seguridad medio o superior. </a:t>
            </a:r>
          </a:p>
          <a:p>
            <a:pPr marL="0" indent="0" algn="just">
              <a:buNone/>
            </a:pPr>
            <a:endParaRPr lang="es-ES" dirty="0"/>
          </a:p>
          <a:p>
            <a:pPr algn="just"/>
            <a:r>
              <a:rPr lang="es-ES" dirty="0"/>
              <a:t>De carácter extraordinario.</a:t>
            </a:r>
          </a:p>
          <a:p>
            <a:pPr marL="0" indent="0" algn="just">
              <a:buNone/>
            </a:pPr>
            <a:r>
              <a:rPr lang="es-ES" dirty="0"/>
              <a:t>Deberá realizarse siempre que se realicen modificaciones sustanciales en el sistema de información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196850"/>
            <a:ext cx="5308324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dirty="0"/>
              <a:t>Controles periódicos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33333">
            <a:off x="3672832" y="4576846"/>
            <a:ext cx="2084457" cy="19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9. seguimiento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196850"/>
            <a:ext cx="5639628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dirty="0"/>
              <a:t>Partes de una auditoría</a:t>
            </a:r>
            <a:endParaRPr lang="en-GB" sz="3700" dirty="0"/>
          </a:p>
        </p:txBody>
      </p:sp>
      <p:sp>
        <p:nvSpPr>
          <p:cNvPr id="6" name="Shape 346">
            <a:extLst>
              <a:ext uri="{FF2B5EF4-FFF2-40B4-BE49-F238E27FC236}">
                <a16:creationId xmlns:a16="http://schemas.microsoft.com/office/drawing/2014/main" xmlns="" id="{E42F92CE-4CA5-4172-BC51-5D9B53043C38}"/>
              </a:ext>
            </a:extLst>
          </p:cNvPr>
          <p:cNvSpPr txBox="1"/>
          <p:nvPr/>
        </p:nvSpPr>
        <p:spPr>
          <a:xfrm>
            <a:off x="628650" y="1321500"/>
            <a:ext cx="63564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20193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000"/>
              <a:buFont typeface="Rockwell"/>
              <a:buChar char="▪"/>
            </a:pPr>
            <a:r>
              <a:rPr lang="es-ES" sz="2000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Para realizar una auditoría se tiene que seguir los siguientes procesos:</a:t>
            </a:r>
          </a:p>
          <a:p>
            <a:pPr marL="182880" lvl="0" indent="-20193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000"/>
              <a:buFont typeface="Rockwell"/>
              <a:buChar char="▪"/>
            </a:pPr>
            <a:endParaRPr lang="es-ES" sz="1200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dk1"/>
                </a:solidFill>
              </a:rPr>
              <a:t>Reunión inicial.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dk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dk1"/>
                </a:solidFill>
              </a:rPr>
              <a:t>La recogida de evidencias, que se realiza mediante cuatro estrategias: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dk1"/>
                </a:solidFill>
              </a:rPr>
              <a:t>Análisis de documentación aportada por la auditada.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dk1"/>
                </a:solidFill>
              </a:rPr>
              <a:t>Comprobación de registros.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dk1"/>
                </a:solidFill>
              </a:rPr>
              <a:t>Inspección visual de los sistemas de la información y entorno físico.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dk1"/>
                </a:solidFill>
              </a:rPr>
              <a:t>Entrevistas con el personal, tanto Responsable/s de Seguridad como diversos usuarios.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dk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dk1"/>
                </a:solidFill>
              </a:rPr>
              <a:t>Documentación de los resultados.</a:t>
            </a:r>
          </a:p>
          <a:p>
            <a:pPr lvl="1" fontAlgn="base"/>
            <a:endParaRPr lang="es-ES" sz="1400" dirty="0">
              <a:solidFill>
                <a:schemeClr val="dk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dk1"/>
                </a:solidFill>
              </a:rPr>
              <a:t>Reunión final para comentario de las evidencias con el responsable de Seguridad de la auditada.</a:t>
            </a:r>
          </a:p>
          <a:p>
            <a:pPr lvl="1" fontAlgn="base"/>
            <a:endParaRPr lang="es-ES" sz="1400" dirty="0">
              <a:solidFill>
                <a:schemeClr val="dk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dk1"/>
                </a:solidFill>
              </a:rPr>
              <a:t>Elaboración del informe de auditoría.</a:t>
            </a:r>
          </a:p>
        </p:txBody>
      </p:sp>
    </p:spTree>
    <p:extLst>
      <p:ext uri="{BB962C8B-B14F-4D97-AF65-F5344CB8AC3E}">
        <p14:creationId xmlns:p14="http://schemas.microsoft.com/office/powerpoint/2010/main" val="29338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628650" y="2095500"/>
            <a:ext cx="5033772" cy="22225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Elaborar normas, instrucciones y recomendaciones en materia de LOPD</a:t>
            </a:r>
          </a:p>
          <a:p>
            <a:r>
              <a:rPr lang="es-ES"/>
              <a:t>Cooperar con organismos internacionales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685800"/>
            <a:ext cx="5378450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Otros servicios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2" descr="Resultado de imagen de idea drawing">
            <a:extLst>
              <a:ext uri="{FF2B5EF4-FFF2-40B4-BE49-F238E27FC236}">
                <a16:creationId xmlns:a16="http://schemas.microsoft.com/office/drawing/2014/main" xmlns="" id="{CEAB11FA-E9A7-408E-BED0-2D8642E5A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28" y="4212273"/>
            <a:ext cx="4135120" cy="232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9. seguimiento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xmlns="" id="{3CB1C6DC-C0F3-4C02-830F-5034A301E295}"/>
              </a:ext>
            </a:extLst>
          </p:cNvPr>
          <p:cNvSpPr txBox="1">
            <a:spLocks/>
          </p:cNvSpPr>
          <p:nvPr/>
        </p:nvSpPr>
        <p:spPr>
          <a:xfrm>
            <a:off x="529796" y="2125493"/>
            <a:ext cx="6356350" cy="46582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Las incidencias se deben notificar y almacenar en un registro siguiendo el siguiente formato:</a:t>
            </a:r>
          </a:p>
          <a:p>
            <a:pPr marL="0" indent="0" algn="just">
              <a:buNone/>
            </a:pPr>
            <a:endParaRPr lang="es-ES" dirty="0"/>
          </a:p>
          <a:p>
            <a:pPr fontAlgn="base"/>
            <a:r>
              <a:rPr lang="es-ES" dirty="0"/>
              <a:t>Tipo de incidencia</a:t>
            </a:r>
          </a:p>
          <a:p>
            <a:pPr fontAlgn="base"/>
            <a:r>
              <a:rPr lang="es-ES" dirty="0"/>
              <a:t>Fecha de la incidencia o de su notificación</a:t>
            </a:r>
          </a:p>
          <a:p>
            <a:pPr fontAlgn="base"/>
            <a:r>
              <a:rPr lang="es-ES" dirty="0"/>
              <a:t>Persona que ha notificado esta incidencia</a:t>
            </a:r>
          </a:p>
          <a:p>
            <a:pPr fontAlgn="base"/>
            <a:r>
              <a:rPr lang="es-ES" dirty="0"/>
              <a:t>A quién se escala la incidencia</a:t>
            </a:r>
          </a:p>
          <a:p>
            <a:pPr fontAlgn="base"/>
            <a:r>
              <a:rPr lang="es-ES" dirty="0"/>
              <a:t>Qué efectos se han producido</a:t>
            </a:r>
          </a:p>
          <a:p>
            <a:pPr fontAlgn="base"/>
            <a:r>
              <a:rPr lang="es-ES" dirty="0"/>
              <a:t>Qué medidas correctoras se han puesto en marcha</a:t>
            </a:r>
          </a:p>
          <a:p>
            <a:pPr marL="0" indent="0" algn="just">
              <a:buNone/>
            </a:pP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529796" y="685800"/>
            <a:ext cx="5308324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700" dirty="0"/>
              <a:t>Procedimientos de notificación y gestión de incidencias.</a:t>
            </a:r>
            <a:endParaRPr lang="en-GB" sz="3700" dirty="0"/>
          </a:p>
        </p:txBody>
      </p:sp>
    </p:spTree>
    <p:extLst>
      <p:ext uri="{BB962C8B-B14F-4D97-AF65-F5344CB8AC3E}">
        <p14:creationId xmlns:p14="http://schemas.microsoft.com/office/powerpoint/2010/main" val="37427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9. seguimiento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196850"/>
            <a:ext cx="5308324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/>
              <a:t>Control de los registros de los sistemas de seguridad</a:t>
            </a:r>
            <a:endParaRPr lang="en-GB" sz="3400" dirty="0"/>
          </a:p>
        </p:txBody>
      </p:sp>
      <p:sp>
        <p:nvSpPr>
          <p:cNvPr id="6" name="Shape 346">
            <a:extLst>
              <a:ext uri="{FF2B5EF4-FFF2-40B4-BE49-F238E27FC236}">
                <a16:creationId xmlns:a16="http://schemas.microsoft.com/office/drawing/2014/main" xmlns="" id="{E42F92CE-4CA5-4172-BC51-5D9B53043C38}"/>
              </a:ext>
            </a:extLst>
          </p:cNvPr>
          <p:cNvSpPr txBox="1"/>
          <p:nvPr/>
        </p:nvSpPr>
        <p:spPr>
          <a:xfrm>
            <a:off x="628650" y="1737079"/>
            <a:ext cx="63564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20193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000"/>
              <a:buFont typeface="Rockwell"/>
              <a:buChar char="▪"/>
            </a:pPr>
            <a:r>
              <a:rPr lang="es-ES" sz="2000" dirty="0">
                <a:sym typeface="Rockwell"/>
              </a:rPr>
              <a:t>El principal objetivo es chequear si la información se encuentra segura.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000"/>
            </a:pPr>
            <a:r>
              <a:rPr lang="es-ES" sz="2000" dirty="0">
                <a:sym typeface="Rockwell"/>
              </a:rPr>
              <a:t>   Para chequear se utiliza los siguientes criterios: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2000"/>
            </a:pPr>
            <a:endParaRPr sz="2000" dirty="0"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rgbClr val="9E3611"/>
              </a:buClr>
              <a:buSzPts val="2000"/>
              <a:buFont typeface="Rockwell"/>
              <a:buChar char="▪"/>
            </a:pPr>
            <a:r>
              <a:rPr lang="es-ES" sz="2000" dirty="0">
                <a:sym typeface="Rockwell"/>
              </a:rPr>
              <a:t>Registro de calidad</a:t>
            </a:r>
            <a:endParaRPr sz="2000" dirty="0"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rgbClr val="9E3611"/>
              </a:buClr>
              <a:buSzPts val="2000"/>
              <a:buFont typeface="Rockwell"/>
              <a:buChar char="▪"/>
            </a:pPr>
            <a:r>
              <a:rPr lang="es-ES" sz="2000" dirty="0">
                <a:sym typeface="Rockwell"/>
              </a:rPr>
              <a:t>Identificación</a:t>
            </a:r>
            <a:endParaRPr sz="2000" dirty="0"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rgbClr val="9E3611"/>
              </a:buClr>
              <a:buSzPts val="2000"/>
              <a:buFont typeface="Rockwell"/>
              <a:buChar char="▪"/>
            </a:pPr>
            <a:r>
              <a:rPr lang="es-ES" sz="2000" dirty="0">
                <a:sym typeface="Rockwell"/>
              </a:rPr>
              <a:t>Almacenamiento</a:t>
            </a:r>
            <a:endParaRPr sz="2000" dirty="0"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rgbClr val="9E3611"/>
              </a:buClr>
              <a:buSzPts val="2000"/>
              <a:buFont typeface="Rockwell"/>
              <a:buChar char="▪"/>
            </a:pPr>
            <a:r>
              <a:rPr lang="es-ES" sz="2000" dirty="0">
                <a:sym typeface="Rockwell"/>
              </a:rPr>
              <a:t>Protección</a:t>
            </a:r>
            <a:endParaRPr sz="2000" dirty="0"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rgbClr val="9E3611"/>
              </a:buClr>
              <a:buSzPts val="2000"/>
              <a:buFont typeface="Rockwell"/>
              <a:buChar char="▪"/>
            </a:pPr>
            <a:r>
              <a:rPr lang="es-ES" sz="2000" dirty="0">
                <a:sym typeface="Rockwell"/>
              </a:rPr>
              <a:t>Recuperación</a:t>
            </a:r>
            <a:endParaRPr sz="2000" dirty="0"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rgbClr val="9E3611"/>
              </a:buClr>
              <a:buSzPts val="2000"/>
              <a:buFont typeface="Rockwell"/>
              <a:buChar char="▪"/>
            </a:pPr>
            <a:r>
              <a:rPr lang="es-ES" sz="2000" dirty="0">
                <a:sym typeface="Rockwell"/>
              </a:rPr>
              <a:t>Retención</a:t>
            </a:r>
            <a:endParaRPr sz="2000" dirty="0"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rgbClr val="9E3611"/>
              </a:buClr>
              <a:buSzPts val="2000"/>
              <a:buFont typeface="Rockwell"/>
              <a:buChar char="▪"/>
            </a:pPr>
            <a:r>
              <a:rPr lang="es-ES" sz="2000" dirty="0">
                <a:sym typeface="Rockwell"/>
              </a:rPr>
              <a:t>Disposición de los registros</a:t>
            </a:r>
            <a:endParaRPr sz="2000" dirty="0">
              <a:sym typeface="Rockwel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1270" name="Picture 6" descr="Resultado de imagen de registros drawi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50" y="4275130"/>
            <a:ext cx="2718810" cy="258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07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1. La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aepd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/>
              <a:t>9. seguimiento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B8519F2-0295-4F08-8063-E68C61E83795}"/>
              </a:ext>
            </a:extLst>
          </p:cNvPr>
          <p:cNvSpPr txBox="1">
            <a:spLocks/>
          </p:cNvSpPr>
          <p:nvPr/>
        </p:nvSpPr>
        <p:spPr>
          <a:xfrm>
            <a:off x="628650" y="196850"/>
            <a:ext cx="5639628" cy="977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/>
              <a:t>Auditorías (internas y externas)</a:t>
            </a:r>
            <a:endParaRPr lang="en-GB" sz="3400" dirty="0"/>
          </a:p>
        </p:txBody>
      </p:sp>
      <p:sp>
        <p:nvSpPr>
          <p:cNvPr id="6" name="Shape 346">
            <a:extLst>
              <a:ext uri="{FF2B5EF4-FFF2-40B4-BE49-F238E27FC236}">
                <a16:creationId xmlns:a16="http://schemas.microsoft.com/office/drawing/2014/main" xmlns="" id="{E42F92CE-4CA5-4172-BC51-5D9B53043C38}"/>
              </a:ext>
            </a:extLst>
          </p:cNvPr>
          <p:cNvSpPr txBox="1"/>
          <p:nvPr/>
        </p:nvSpPr>
        <p:spPr>
          <a:xfrm>
            <a:off x="628650" y="1737079"/>
            <a:ext cx="63564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201930">
              <a:lnSpc>
                <a:spcPct val="90000"/>
              </a:lnSpc>
              <a:spcBef>
                <a:spcPts val="1000"/>
              </a:spcBef>
              <a:buClr>
                <a:srgbClr val="9E3611"/>
              </a:buClr>
              <a:buSzPts val="2000"/>
              <a:buFont typeface="Rockwell"/>
              <a:buChar char="▪"/>
            </a:pPr>
            <a:r>
              <a:rPr lang="es-ES" sz="2000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Existen tipos de auditorías:</a:t>
            </a:r>
          </a:p>
          <a:p>
            <a:pPr marL="182880" lvl="0" indent="-201930">
              <a:lnSpc>
                <a:spcPct val="90000"/>
              </a:lnSpc>
              <a:spcBef>
                <a:spcPts val="1000"/>
              </a:spcBef>
              <a:buClr>
                <a:srgbClr val="9E3611"/>
              </a:buClr>
              <a:buSzPts val="2000"/>
              <a:buFont typeface="Rockwell"/>
              <a:buChar char="▪"/>
            </a:pPr>
            <a:endParaRPr lang="es-ES" sz="2000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chemeClr val="dk1"/>
              </a:buClr>
              <a:buSzPts val="2000"/>
              <a:buFont typeface="Rockwell"/>
              <a:buChar char="▪"/>
            </a:pPr>
            <a:r>
              <a:rPr lang="es-ES" sz="2000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Auditorías Internas</a:t>
            </a:r>
          </a:p>
          <a:p>
            <a:pPr marL="438150" lvl="1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s-ES" dirty="0"/>
              <a:t>Realizadas por un especialista en la materia el cual no tiene ninguna relación con la compañía</a:t>
            </a:r>
            <a:endParaRPr lang="es-ES" sz="2000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chemeClr val="dk1"/>
              </a:buClr>
              <a:buSzPts val="2000"/>
              <a:buFont typeface="Rockwell"/>
              <a:buChar char="▪"/>
            </a:pPr>
            <a:endParaRPr lang="es-ES" sz="2000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  <a:p>
            <a:pPr marL="640080" lvl="1" indent="-201930">
              <a:lnSpc>
                <a:spcPct val="90000"/>
              </a:lnSpc>
              <a:buClr>
                <a:schemeClr val="dk1"/>
              </a:buClr>
              <a:buSzPts val="2000"/>
              <a:buFont typeface="Rockwell"/>
              <a:buChar char="▪"/>
            </a:pPr>
            <a:r>
              <a:rPr lang="es-ES" sz="2000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Auditorías externas</a:t>
            </a:r>
            <a:endParaRPr lang="es-ES" sz="20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38150" lvl="1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s-ES" dirty="0"/>
              <a:t>	Realizadas por funcionarios internos de la compañía</a:t>
            </a:r>
            <a:endParaRPr lang="es-ES" sz="2000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4683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A4C2DCC-75C7-485D-B2F0-2EFB036F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5232"/>
            <a:ext cx="7772400" cy="569468"/>
          </a:xfrm>
        </p:spPr>
        <p:txBody>
          <a:bodyPr>
            <a:normAutofit fontScale="90000"/>
          </a:bodyPr>
          <a:lstStyle/>
          <a:p>
            <a:r>
              <a:rPr lang="es-ES" dirty="0"/>
              <a:t>Referencias y bibliografía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B2C7EA9C-7475-4EBB-86AB-719EC738731C}"/>
              </a:ext>
            </a:extLst>
          </p:cNvPr>
          <p:cNvSpPr/>
          <p:nvPr/>
        </p:nvSpPr>
        <p:spPr>
          <a:xfrm>
            <a:off x="685800" y="774700"/>
            <a:ext cx="8280400" cy="573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1600" b="1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AEPD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https://es.wikipedia.org/wiki/Agencia_Espa%C3%B1ola_de_Protecci%C3%B3n_de_Datos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http://www.agpd.es/portalwebAGPD/LaAgencia/informacion_institucional/conoce/index-ides-idphp.php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1600" b="1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Registro de ficheros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http://www.cuidatusdatos.com/infoformularionota.html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https://www.agpd.es/portalwebAGPD/canalresponsable/obligaciones/inscripcion_ficheros/index-ides-idphp.php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http://www.agpd.es/portalwebAGPD/ficheros_inscritos/estadisticas/index-ides-idphp.php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http://www.bloguismo.com/inscribir-ficheros-agencia-proteccion-datos/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1600" b="1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Seguimiento y control (Auditoría LOPD)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http://zugastiabogados.es/cuando-y-como-hay-que-realizar-una-auditoria-en-lopd/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https://www.audisec.es/es/auditoria-lopd/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https://www.josemanuelsanz.es/lopd-practica-el-registro-de-incidencias/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s-ES" sz="1600" b="1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personal involucrado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5, 6 LO: </a:t>
            </a: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http://noticias.juridicas.com/base_datos/Admin/lo15-1999.html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27 RD: </a:t>
            </a: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http://noticias.juridicas.com/base_datos/Admin/rd1720-2007.html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31 RD: </a:t>
            </a: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http://noticias.juridicas.com/base_datos/Admin/rd1720-2007.html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34 RD: </a:t>
            </a: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http://noticias.juridicas.com/base_datos/Admin/rd1720-2007.html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24, 25 RD: </a:t>
            </a:r>
            <a:r>
              <a:rPr lang="es-E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http://noticias.juridicas.com/base_datos/Admin/rd1720-2007.html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74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1030" y="240400"/>
            <a:ext cx="6152662" cy="4673522"/>
          </a:xfrm>
        </p:spPr>
        <p:txBody>
          <a:bodyPr>
            <a:normAutofit/>
          </a:bodyPr>
          <a:lstStyle/>
          <a:p>
            <a:pPr algn="ctr"/>
            <a:r>
              <a:rPr lang="es-ES" sz="7200" dirty="0"/>
              <a:t>Gracias por vuestra atención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78994">
            <a:off x="5856337" y="3321102"/>
            <a:ext cx="2095158" cy="27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2E0EE61-701B-4284-A10F-283C0217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6" y="0"/>
            <a:ext cx="1872344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C1FC35B-14D5-4555-A968-5AAC1579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40" y="685800"/>
            <a:ext cx="1816100" cy="502005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s-ES" sz="2400" dirty="0"/>
              <a:t>1. La </a:t>
            </a:r>
            <a:r>
              <a:rPr lang="es-ES" sz="2400" dirty="0" err="1"/>
              <a:t>aepd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2. Registro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docum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4. Personal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5. Normas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6.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ctrl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 acceso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7. soportes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8. copias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</a:rPr>
              <a:t>seg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s-ES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ES" sz="2400" dirty="0">
                <a:solidFill>
                  <a:schemeClr val="bg1">
                    <a:lumMod val="65000"/>
                  </a:schemeClr>
                </a:solidFill>
              </a:rPr>
              <a:t>9. seguimiento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3827AE3A-3D5F-4646-859A-2FA76CED72EA}"/>
              </a:ext>
            </a:extLst>
          </p:cNvPr>
          <p:cNvSpPr txBox="1">
            <a:spLocks/>
          </p:cNvSpPr>
          <p:nvPr/>
        </p:nvSpPr>
        <p:spPr>
          <a:xfrm>
            <a:off x="1156606" y="2933700"/>
            <a:ext cx="5378450" cy="8064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4000" dirty="0"/>
              <a:t>Casos más controvertidos</a:t>
            </a:r>
            <a:endParaRPr lang="es-E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 dir="vert"/>
      </p:transition>
    </mc:Choice>
    <mc:Fallback xmlns=""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Madera</Template>
  <TotalTime>617</TotalTime>
  <Words>3205</Words>
  <Application>Microsoft Macintosh PowerPoint</Application>
  <PresentationFormat>Presentación en pantalla (4:3)</PresentationFormat>
  <Paragraphs>532</Paragraphs>
  <Slides>84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84</vt:i4>
      </vt:variant>
    </vt:vector>
  </HeadingPairs>
  <TitlesOfParts>
    <vt:vector size="93" baseType="lpstr">
      <vt:lpstr>Calibri</vt:lpstr>
      <vt:lpstr>Calibri Light</vt:lpstr>
      <vt:lpstr>Courier New</vt:lpstr>
      <vt:lpstr>Rockwell</vt:lpstr>
      <vt:lpstr>Rockwell Condensed</vt:lpstr>
      <vt:lpstr>Times New Roman</vt:lpstr>
      <vt:lpstr>Wingdings</vt:lpstr>
      <vt:lpstr>Arial</vt:lpstr>
      <vt:lpstr>Letras en madera</vt:lpstr>
      <vt:lpstr>Tema 7. La Ley orgánica de protección de datos (LOPD)</vt:lpstr>
      <vt:lpstr>sumario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 Inscripción mediante xml 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Procedimiento para la  recogida de datos</vt:lpstr>
      <vt:lpstr>Derecho de acceso</vt:lpstr>
      <vt:lpstr>Derecho Rectificación</vt:lpstr>
      <vt:lpstr>Derecho Cancelación</vt:lpstr>
      <vt:lpstr>Derecho oposición</vt:lpstr>
      <vt:lpstr>Procedimientos de ejercicio de los derechos de los afectados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1. La aepd 2. Registro 3. docum. Seg. 4. Personal 5. Normas 6. ctrl. acceso 7. soportes 8. copias seg. 9. seguimiento</vt:lpstr>
      <vt:lpstr>Referencias y bibliografía</vt:lpstr>
      <vt:lpstr>Gracias por vuestra atención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Ley orgánica de protección de datos (LOPD)</dc:title>
  <dc:creator>jovo</dc:creator>
  <cp:lastModifiedBy>Juan Miguel Castillo Zaragoza</cp:lastModifiedBy>
  <cp:revision>56</cp:revision>
  <dcterms:created xsi:type="dcterms:W3CDTF">2018-04-20T07:42:12Z</dcterms:created>
  <dcterms:modified xsi:type="dcterms:W3CDTF">2018-04-24T15:17:02Z</dcterms:modified>
</cp:coreProperties>
</file>